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70" r:id="rId4"/>
    <p:sldId id="258" r:id="rId5"/>
    <p:sldId id="260" r:id="rId6"/>
    <p:sldId id="259" r:id="rId7"/>
    <p:sldId id="261" r:id="rId8"/>
    <p:sldId id="263" r:id="rId9"/>
    <p:sldId id="265" r:id="rId10"/>
    <p:sldId id="268" r:id="rId11"/>
    <p:sldId id="269" r:id="rId12"/>
    <p:sldId id="266" r:id="rId13"/>
    <p:sldId id="271" r:id="rId14"/>
    <p:sldId id="272" r:id="rId15"/>
    <p:sldId id="273" r:id="rId16"/>
    <p:sldId id="275" r:id="rId17"/>
    <p:sldId id="26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FFCF"/>
    <a:srgbClr val="B6A8F1"/>
    <a:srgbClr val="17C3EB"/>
    <a:srgbClr val="8827E0"/>
    <a:srgbClr val="A027E1"/>
    <a:srgbClr val="7326DE"/>
    <a:srgbClr val="5826DD"/>
    <a:srgbClr val="482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48" y="197"/>
      </p:cViewPr>
      <p:guideLst>
        <p:guide orient="horz" pos="1911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F01A3B-EBC5-309A-5833-6A3527A21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0C1AC1E-3426-B172-8689-36E1C2C5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60371A-B511-E7AF-82D3-2555528F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EEC455-84C5-0B35-85E4-114C57F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F7C52D-F15C-C9F8-3335-E2F785D6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290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FE4A95-1E34-B411-1124-761AFA6F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93FB203-13BE-1511-601C-7F13394B9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F944ADA-4CBE-ACD8-8C3E-A6B0EB4E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B188AE9-AB64-D242-C797-3D57D720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197950-8BA4-A729-69AB-2A9C33B2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47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54C0F03-ECF6-9EAD-7B6F-762EC4E8E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505B80-B287-1348-4AE5-E3185B09A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9DFEA5-C05E-EE04-79A5-B97CAA2D5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6234E43-5162-4C3D-E0AA-5E98F5C8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E94C3D3-8F53-9E28-359C-CB021024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479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70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68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61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32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1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65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44E764-B4B6-B478-60C7-B09720C5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CC38D4-F354-496B-88C6-F6495499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037F03-F494-C075-4D7F-D70913AB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AD6BED7-4DD1-A4E3-0CBD-413FF997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CCCE9AF-E3DB-8414-8012-9B95248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868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90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8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5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CD14DC-0629-C9BA-9155-416D5779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4BDC039-F1FD-26FE-0C22-C7ADBC2BB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280BFCB-EC10-CA84-A4F5-92801459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7EBCA7-A6B9-EDC4-4B9B-0C867460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FD21103-40FE-F4B2-8B0C-282A5317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943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C1E88E-D634-6D2E-C351-35847363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06BFA6-F8A5-37CB-54A6-121149CEF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A59E679-2CE4-8457-AB14-556828553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C8A388F-9E62-8A02-083F-2AEC36FE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2AA602B-8164-9F55-8E03-DCF8A4A4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7CC63AA-D0D3-27E6-0592-0ADAA9BC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807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553B21-9D92-48CD-3458-A51BFDAB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D448B5-876C-A96A-9284-67F3119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D8AAE2C-A09B-D0D4-284B-7120FE2E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A1D049C-A447-A694-9A5E-65A6985DE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151C93C-1B4C-74D3-D3A9-28BEBB49C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D02345A-2B7D-D61E-8E73-4F3D5DF5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446AF72-04DC-8C73-7000-4103650C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2307D86-2DE0-FCBA-2E67-C847F48F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749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7C2076-C673-9D0E-5B06-94942C96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4DEDDC2-4DF4-9836-7057-4326AF7D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3912BDD-2ACA-7B5C-8043-3A4BFD29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3AC3A1-27C5-409E-2820-D4716897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67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27AB14A-5220-5F8C-ED07-7B911FD6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8909533-2F26-8DB3-17FD-5A6F600F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DAF9FB8-AA60-B620-5780-6DE1DC7F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438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B05479-F708-0870-55C0-B70CC6D9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FB96E1-2569-4F2E-6EC6-88F88F9ED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2F094E3-7561-9664-5B49-78D71C07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9DAAA1E-98DF-9855-D0F6-F8ED020A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85D6F5D-C8F6-08B6-0A66-3E84D712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7098900-65E8-5774-8D81-B6E0711D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539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46237D-27E1-71BC-5F77-9757340E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B64786-A5CA-67A3-425C-6F53A9B00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CA45C0D-643C-5D40-8297-7C3BE4BF8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3032721-1BAC-E8D1-4F33-40FE2C60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9EF651A-2FB5-C6F9-7314-0A7A564E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D92B75D-FA4C-37BE-1702-C0393D09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023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90D04F6-B412-9D09-7BB2-34587C8D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C4B7498-AA6E-1795-B6DC-EB4518ECA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2054804-E6E6-FD29-5346-700ACCE29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75C4D-A8F9-4DD8-97E0-2A1461156B3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3477892-2BB5-7584-C3E0-48776C1D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C7022E-4C6A-244B-9EF6-28087437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0" y="129672"/>
            <a:ext cx="1085662" cy="4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B1E20-CFE1-47B8-9F68-3F72C7F3A750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C58A0-32F3-404A-9492-492891B0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2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B469FD0E-7B6B-F226-77D8-0FACE13151BD}"/>
              </a:ext>
            </a:extLst>
          </p:cNvPr>
          <p:cNvSpPr/>
          <p:nvPr/>
        </p:nvSpPr>
        <p:spPr>
          <a:xfrm>
            <a:off x="6981185" y="4980844"/>
            <a:ext cx="2302344" cy="1877561"/>
          </a:xfrm>
          <a:custGeom>
            <a:avLst/>
            <a:gdLst>
              <a:gd name="connsiteX0" fmla="*/ 2302237 w 2302344"/>
              <a:gd name="connsiteY0" fmla="*/ 1877453 h 1877561"/>
              <a:gd name="connsiteX1" fmla="*/ 1454758 w 2302344"/>
              <a:gd name="connsiteY1" fmla="*/ 1877453 h 1877561"/>
              <a:gd name="connsiteX2" fmla="*/ 47530 w 2302344"/>
              <a:gd name="connsiteY2" fmla="*/ 471310 h 1877561"/>
              <a:gd name="connsiteX3" fmla="*/ 40485 w 2302344"/>
              <a:gd name="connsiteY3" fmla="*/ 248874 h 1877561"/>
              <a:gd name="connsiteX4" fmla="*/ 47530 w 2302344"/>
              <a:gd name="connsiteY4" fmla="*/ 241287 h 1877561"/>
              <a:gd name="connsiteX5" fmla="*/ 241247 w 2302344"/>
              <a:gd name="connsiteY5" fmla="*/ 47569 h 1877561"/>
              <a:gd name="connsiteX6" fmla="*/ 471134 w 2302344"/>
              <a:gd name="connsiteY6" fmla="*/ 47435 h 1877561"/>
              <a:gd name="connsiteX7" fmla="*/ 471270 w 2302344"/>
              <a:gd name="connsiteY7" fmla="*/ 47569 h 187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2344" h="1877561">
                <a:moveTo>
                  <a:pt x="2302237" y="1877453"/>
                </a:moveTo>
                <a:lnTo>
                  <a:pt x="1454758" y="1877453"/>
                </a:lnTo>
                <a:lnTo>
                  <a:pt x="47530" y="471310"/>
                </a:lnTo>
                <a:cubicBezTo>
                  <a:pt x="-13159" y="410647"/>
                  <a:pt x="-16248" y="313247"/>
                  <a:pt x="40485" y="248874"/>
                </a:cubicBezTo>
                <a:lnTo>
                  <a:pt x="47530" y="241287"/>
                </a:lnTo>
                <a:lnTo>
                  <a:pt x="241247" y="47569"/>
                </a:lnTo>
                <a:cubicBezTo>
                  <a:pt x="304700" y="-15937"/>
                  <a:pt x="407627" y="-16018"/>
                  <a:pt x="471134" y="47435"/>
                </a:cubicBezTo>
                <a:cubicBezTo>
                  <a:pt x="471188" y="47488"/>
                  <a:pt x="471216" y="47516"/>
                  <a:pt x="471270" y="47569"/>
                </a:cubicBezTo>
                <a:close/>
              </a:path>
            </a:pathLst>
          </a:custGeom>
          <a:solidFill>
            <a:srgbClr val="A4A4A4">
              <a:alpha val="14000"/>
            </a:srgbClr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2ED0C4BF-DD34-80D0-6B49-B45716292631}"/>
              </a:ext>
            </a:extLst>
          </p:cNvPr>
          <p:cNvSpPr/>
          <p:nvPr/>
        </p:nvSpPr>
        <p:spPr>
          <a:xfrm>
            <a:off x="5026195" y="4689517"/>
            <a:ext cx="2746952" cy="2168888"/>
          </a:xfrm>
          <a:custGeom>
            <a:avLst/>
            <a:gdLst>
              <a:gd name="connsiteX0" fmla="*/ 2746845 w 2746952"/>
              <a:gd name="connsiteY0" fmla="*/ 2168781 h 2168888"/>
              <a:gd name="connsiteX1" fmla="*/ 1591044 w 2746952"/>
              <a:gd name="connsiteY1" fmla="*/ 2168781 h 2168888"/>
              <a:gd name="connsiteX2" fmla="*/ 54581 w 2746952"/>
              <a:gd name="connsiteY2" fmla="*/ 632319 h 2168888"/>
              <a:gd name="connsiteX3" fmla="*/ 3917 w 2746952"/>
              <a:gd name="connsiteY3" fmla="*/ 539930 h 2168888"/>
              <a:gd name="connsiteX4" fmla="*/ 54581 w 2746952"/>
              <a:gd name="connsiteY4" fmla="*/ 370055 h 2168888"/>
              <a:gd name="connsiteX5" fmla="*/ 370489 w 2746952"/>
              <a:gd name="connsiteY5" fmla="*/ 54147 h 2168888"/>
              <a:gd name="connsiteX6" fmla="*/ 632753 w 2746952"/>
              <a:gd name="connsiteY6" fmla="*/ 54147 h 2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6952" h="2168888">
                <a:moveTo>
                  <a:pt x="2746845" y="2168781"/>
                </a:moveTo>
                <a:lnTo>
                  <a:pt x="1591044" y="2168781"/>
                </a:lnTo>
                <a:lnTo>
                  <a:pt x="54581" y="632319"/>
                </a:lnTo>
                <a:cubicBezTo>
                  <a:pt x="28815" y="607311"/>
                  <a:pt x="11150" y="575097"/>
                  <a:pt x="3917" y="539930"/>
                </a:cubicBezTo>
                <a:cubicBezTo>
                  <a:pt x="-9116" y="478374"/>
                  <a:pt x="9958" y="414407"/>
                  <a:pt x="54581" y="370055"/>
                </a:cubicBezTo>
                <a:lnTo>
                  <a:pt x="370489" y="54147"/>
                </a:lnTo>
                <a:cubicBezTo>
                  <a:pt x="442936" y="-18193"/>
                  <a:pt x="560305" y="-18193"/>
                  <a:pt x="632753" y="541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A96BAAF8-0116-869D-56AE-7BA3A22DA4A8}"/>
              </a:ext>
            </a:extLst>
          </p:cNvPr>
          <p:cNvSpPr/>
          <p:nvPr/>
        </p:nvSpPr>
        <p:spPr>
          <a:xfrm>
            <a:off x="7969043" y="83718"/>
            <a:ext cx="1821741" cy="3992473"/>
          </a:xfrm>
          <a:custGeom>
            <a:avLst/>
            <a:gdLst>
              <a:gd name="connsiteX0" fmla="*/ 1821634 w 1821741"/>
              <a:gd name="connsiteY0" fmla="*/ 3980987 h 3992473"/>
              <a:gd name="connsiteX1" fmla="*/ 1810255 w 1821741"/>
              <a:gd name="connsiteY1" fmla="*/ 3992366 h 3992473"/>
              <a:gd name="connsiteX2" fmla="*/ 536869 w 1821741"/>
              <a:gd name="connsiteY2" fmla="*/ 2718979 h 3992473"/>
              <a:gd name="connsiteX3" fmla="*/ 536869 w 1821741"/>
              <a:gd name="connsiteY3" fmla="*/ 121270 h 3992473"/>
              <a:gd name="connsiteX4" fmla="*/ 657976 w 1821741"/>
              <a:gd name="connsiteY4" fmla="*/ -108 h 3992473"/>
              <a:gd name="connsiteX5" fmla="*/ 681005 w 1821741"/>
              <a:gd name="connsiteY5" fmla="*/ -108 h 3992473"/>
              <a:gd name="connsiteX6" fmla="*/ 548247 w 1821741"/>
              <a:gd name="connsiteY6" fmla="*/ 132650 h 3992473"/>
              <a:gd name="connsiteX7" fmla="*/ 548247 w 1821741"/>
              <a:gd name="connsiteY7" fmla="*/ 2706516 h 399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1741" h="3992473">
                <a:moveTo>
                  <a:pt x="1821634" y="3980987"/>
                </a:moveTo>
                <a:lnTo>
                  <a:pt x="1810255" y="3992366"/>
                </a:lnTo>
                <a:lnTo>
                  <a:pt x="536869" y="2718979"/>
                </a:lnTo>
                <a:cubicBezTo>
                  <a:pt x="-179100" y="2001060"/>
                  <a:pt x="-179100" y="839189"/>
                  <a:pt x="536869" y="121270"/>
                </a:cubicBezTo>
                <a:lnTo>
                  <a:pt x="657976" y="-108"/>
                </a:lnTo>
                <a:lnTo>
                  <a:pt x="681005" y="-108"/>
                </a:lnTo>
                <a:lnTo>
                  <a:pt x="548247" y="132650"/>
                </a:lnTo>
                <a:cubicBezTo>
                  <a:pt x="-160948" y="844039"/>
                  <a:pt x="-160948" y="1995127"/>
                  <a:pt x="548247" y="2706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C3B049D5-7FE9-154E-ADBD-12645B4F4852}"/>
              </a:ext>
            </a:extLst>
          </p:cNvPr>
          <p:cNvSpPr/>
          <p:nvPr/>
        </p:nvSpPr>
        <p:spPr>
          <a:xfrm>
            <a:off x="8132357" y="18106"/>
            <a:ext cx="6768408" cy="6858405"/>
          </a:xfrm>
          <a:custGeom>
            <a:avLst/>
            <a:gdLst>
              <a:gd name="connsiteX0" fmla="*/ 6768301 w 6768408"/>
              <a:gd name="connsiteY0" fmla="*/ -108 h 6858405"/>
              <a:gd name="connsiteX1" fmla="*/ 6768301 w 6768408"/>
              <a:gd name="connsiteY1" fmla="*/ 6858298 h 6858405"/>
              <a:gd name="connsiteX2" fmla="*/ 4825168 w 6768408"/>
              <a:gd name="connsiteY2" fmla="*/ 6858298 h 6858405"/>
              <a:gd name="connsiteX3" fmla="*/ 433338 w 6768408"/>
              <a:gd name="connsiteY3" fmla="*/ 2466198 h 6858405"/>
              <a:gd name="connsiteX4" fmla="*/ 432851 w 6768408"/>
              <a:gd name="connsiteY4" fmla="*/ 374539 h 6858405"/>
              <a:gd name="connsiteX5" fmla="*/ 433338 w 6768408"/>
              <a:gd name="connsiteY5" fmla="*/ 374051 h 6858405"/>
              <a:gd name="connsiteX6" fmla="*/ 807226 w 6768408"/>
              <a:gd name="connsiteY6" fmla="*/ -108 h 685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8408" h="6858405">
                <a:moveTo>
                  <a:pt x="6768301" y="-108"/>
                </a:moveTo>
                <a:lnTo>
                  <a:pt x="6768301" y="6858298"/>
                </a:lnTo>
                <a:lnTo>
                  <a:pt x="4825168" y="6858298"/>
                </a:lnTo>
                <a:lnTo>
                  <a:pt x="433338" y="2466198"/>
                </a:lnTo>
                <a:cubicBezTo>
                  <a:pt x="-144400" y="1888731"/>
                  <a:pt x="-144617" y="952277"/>
                  <a:pt x="432851" y="374539"/>
                </a:cubicBezTo>
                <a:cubicBezTo>
                  <a:pt x="433014" y="374376"/>
                  <a:pt x="433176" y="374214"/>
                  <a:pt x="433338" y="374051"/>
                </a:cubicBezTo>
                <a:lnTo>
                  <a:pt x="807226" y="-1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AE40DFCD-A47A-AA9F-4673-63B51136EA47}"/>
              </a:ext>
            </a:extLst>
          </p:cNvPr>
          <p:cNvSpPr/>
          <p:nvPr/>
        </p:nvSpPr>
        <p:spPr>
          <a:xfrm>
            <a:off x="5661419" y="5739993"/>
            <a:ext cx="27640" cy="27637"/>
          </a:xfrm>
          <a:custGeom>
            <a:avLst/>
            <a:gdLst>
              <a:gd name="connsiteX0" fmla="*/ -104 w 27640"/>
              <a:gd name="connsiteY0" fmla="*/ 13439 h 27637"/>
              <a:gd name="connsiteX1" fmla="*/ 13442 w 27640"/>
              <a:gd name="connsiteY1" fmla="*/ 27528 h 27637"/>
              <a:gd name="connsiteX2" fmla="*/ 27531 w 27640"/>
              <a:gd name="connsiteY2" fmla="*/ 13981 h 27637"/>
              <a:gd name="connsiteX3" fmla="*/ 13984 w 27640"/>
              <a:gd name="connsiteY3" fmla="*/ -108 h 27637"/>
              <a:gd name="connsiteX4" fmla="*/ 13713 w 27640"/>
              <a:gd name="connsiteY4" fmla="*/ -108 h 27637"/>
              <a:gd name="connsiteX5" fmla="*/ -104 w 27640"/>
              <a:gd name="connsiteY5" fmla="*/ 13439 h 2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40" h="27637">
                <a:moveTo>
                  <a:pt x="-104" y="13439"/>
                </a:moveTo>
                <a:cubicBezTo>
                  <a:pt x="-267" y="21080"/>
                  <a:pt x="5802" y="27365"/>
                  <a:pt x="13442" y="27528"/>
                </a:cubicBezTo>
                <a:cubicBezTo>
                  <a:pt x="21083" y="27663"/>
                  <a:pt x="27368" y="21621"/>
                  <a:pt x="27531" y="13981"/>
                </a:cubicBezTo>
                <a:cubicBezTo>
                  <a:pt x="27666" y="6341"/>
                  <a:pt x="21625" y="55"/>
                  <a:pt x="13984" y="-108"/>
                </a:cubicBezTo>
                <a:cubicBezTo>
                  <a:pt x="13903" y="-108"/>
                  <a:pt x="13795" y="-108"/>
                  <a:pt x="13713" y="-108"/>
                </a:cubicBezTo>
                <a:cubicBezTo>
                  <a:pt x="6181" y="-108"/>
                  <a:pt x="31" y="5907"/>
                  <a:pt x="-104" y="13439"/>
                </a:cubicBezTo>
                <a:close/>
              </a:path>
            </a:pathLst>
          </a:custGeom>
          <a:solidFill>
            <a:srgbClr val="929493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9FF0891D-EB2E-9F35-276E-57E02F29A60D}"/>
              </a:ext>
            </a:extLst>
          </p:cNvPr>
          <p:cNvSpPr/>
          <p:nvPr/>
        </p:nvSpPr>
        <p:spPr>
          <a:xfrm>
            <a:off x="6792027" y="3894666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50000">
                <a:srgbClr val="4826DC"/>
              </a:gs>
              <a:gs pos="100000">
                <a:srgbClr val="4826DC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EDE8B49F-3EB2-CEA9-9D24-32DBB7216B82}"/>
              </a:ext>
            </a:extLst>
          </p:cNvPr>
          <p:cNvSpPr/>
          <p:nvPr/>
        </p:nvSpPr>
        <p:spPr>
          <a:xfrm>
            <a:off x="7266432" y="6130137"/>
            <a:ext cx="739647" cy="728268"/>
          </a:xfrm>
          <a:custGeom>
            <a:avLst/>
            <a:gdLst>
              <a:gd name="connsiteX0" fmla="*/ 739648 w 739647"/>
              <a:gd name="connsiteY0" fmla="*/ 728269 h 728268"/>
              <a:gd name="connsiteX1" fmla="*/ 717431 w 739647"/>
              <a:gd name="connsiteY1" fmla="*/ 728269 h 728268"/>
              <a:gd name="connsiteX2" fmla="*/ 0 w 739647"/>
              <a:gd name="connsiteY2" fmla="*/ 11108 h 728268"/>
              <a:gd name="connsiteX3" fmla="*/ 11108 w 739647"/>
              <a:gd name="connsiteY3" fmla="*/ 0 h 728268"/>
              <a:gd name="connsiteX4" fmla="*/ 739648 w 739647"/>
              <a:gd name="connsiteY4" fmla="*/ 728269 h 72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647" h="728268">
                <a:moveTo>
                  <a:pt x="739648" y="728269"/>
                </a:moveTo>
                <a:lnTo>
                  <a:pt x="717431" y="728269"/>
                </a:lnTo>
                <a:lnTo>
                  <a:pt x="0" y="11108"/>
                </a:lnTo>
                <a:lnTo>
                  <a:pt x="11108" y="0"/>
                </a:lnTo>
                <a:lnTo>
                  <a:pt x="739648" y="728269"/>
                </a:ln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0B7B7556-0065-E9E2-76F2-02EDBCB60D84}"/>
              </a:ext>
            </a:extLst>
          </p:cNvPr>
          <p:cNvSpPr/>
          <p:nvPr/>
        </p:nvSpPr>
        <p:spPr>
          <a:xfrm>
            <a:off x="7181358" y="6044793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2" name="Picture 21" descr="A picture containing fictional character, cartoon, automaton, robot&#10;&#10;Description automatically generated">
            <a:extLst>
              <a:ext uri="{FF2B5EF4-FFF2-40B4-BE49-F238E27FC236}">
                <a16:creationId xmlns="" xmlns:a16="http://schemas.microsoft.com/office/drawing/2014/main" id="{1FA27385-C370-C051-6A70-2AFB940849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59" y="662987"/>
            <a:ext cx="5366944" cy="56715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41508FC-6CF2-0FED-612F-7C1A5BC869FB}"/>
              </a:ext>
            </a:extLst>
          </p:cNvPr>
          <p:cNvSpPr txBox="1"/>
          <p:nvPr/>
        </p:nvSpPr>
        <p:spPr>
          <a:xfrm>
            <a:off x="-895976" y="4337405"/>
            <a:ext cx="4944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5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4503" y="262398"/>
            <a:ext cx="661662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erlin Sans FB Demi" panose="020E0802020502020306" pitchFamily="34" charset="0"/>
              </a:rPr>
              <a:t>SORTIFY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An Intelligent Garbage</a:t>
            </a:r>
            <a:b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Classifier Bot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9534" y="5411252"/>
            <a:ext cx="4919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 </a:t>
            </a:r>
            <a:r>
              <a:rPr lang="en-US" sz="4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4020705040A02060702" pitchFamily="82" charset="0"/>
              </a:rPr>
              <a:t>ECO Mavericks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9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A7293339-431E-F883-A6C4-82407BD98094}"/>
              </a:ext>
            </a:extLst>
          </p:cNvPr>
          <p:cNvGrpSpPr/>
          <p:nvPr/>
        </p:nvGrpSpPr>
        <p:grpSpPr>
          <a:xfrm>
            <a:off x="1402562" y="1041023"/>
            <a:ext cx="3226800" cy="5816977"/>
            <a:chOff x="2133859" y="221873"/>
            <a:chExt cx="3226800" cy="5816977"/>
          </a:xfrm>
        </p:grpSpPr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04892B45-7141-8712-1D6F-EF8967D45538}"/>
                </a:ext>
              </a:extLst>
            </p:cNvPr>
            <p:cNvSpPr/>
            <p:nvPr/>
          </p:nvSpPr>
          <p:spPr>
            <a:xfrm flipH="1">
              <a:off x="2343343" y="416375"/>
              <a:ext cx="3017316" cy="5622475"/>
            </a:xfrm>
            <a:custGeom>
              <a:avLst/>
              <a:gdLst>
                <a:gd name="connsiteX0" fmla="*/ 577177 w 3017316"/>
                <a:gd name="connsiteY0" fmla="*/ 5150424 h 5622475"/>
                <a:gd name="connsiteX1" fmla="*/ 1048835 w 3017316"/>
                <a:gd name="connsiteY1" fmla="*/ 5622080 h 5622475"/>
                <a:gd name="connsiteX2" fmla="*/ 1021728 w 3017316"/>
                <a:gd name="connsiteY2" fmla="*/ 5622080 h 5622475"/>
                <a:gd name="connsiteX3" fmla="*/ 563353 w 3017316"/>
                <a:gd name="connsiteY3" fmla="*/ 5163706 h 5622475"/>
                <a:gd name="connsiteX4" fmla="*/ 562810 w 3017316"/>
                <a:gd name="connsiteY4" fmla="*/ 2439643 h 5622475"/>
                <a:gd name="connsiteX5" fmla="*/ 563353 w 3017316"/>
                <a:gd name="connsiteY5" fmla="*/ 2439209 h 5622475"/>
                <a:gd name="connsiteX6" fmla="*/ 3002957 w 3017316"/>
                <a:gd name="connsiteY6" fmla="*/ -396 h 5622475"/>
                <a:gd name="connsiteX7" fmla="*/ 3016239 w 3017316"/>
                <a:gd name="connsiteY7" fmla="*/ 13158 h 5622475"/>
                <a:gd name="connsiteX8" fmla="*/ 576635 w 3017316"/>
                <a:gd name="connsiteY8" fmla="*/ 2452762 h 5622475"/>
                <a:gd name="connsiteX9" fmla="*/ 576635 w 3017316"/>
                <a:gd name="connsiteY9" fmla="*/ 5150424 h 56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7316" h="5622475">
                  <a:moveTo>
                    <a:pt x="577177" y="5150424"/>
                  </a:moveTo>
                  <a:lnTo>
                    <a:pt x="1048835" y="5622080"/>
                  </a:lnTo>
                  <a:lnTo>
                    <a:pt x="1021728" y="5622080"/>
                  </a:lnTo>
                  <a:lnTo>
                    <a:pt x="563353" y="5163706"/>
                  </a:lnTo>
                  <a:cubicBezTo>
                    <a:pt x="-189130" y="4411604"/>
                    <a:pt x="-189130" y="3191990"/>
                    <a:pt x="562810" y="2439643"/>
                  </a:cubicBezTo>
                  <a:cubicBezTo>
                    <a:pt x="563081" y="2439507"/>
                    <a:pt x="563081" y="2439345"/>
                    <a:pt x="563353" y="2439209"/>
                  </a:cubicBezTo>
                  <a:lnTo>
                    <a:pt x="3002957" y="-396"/>
                  </a:lnTo>
                  <a:lnTo>
                    <a:pt x="3016239" y="13158"/>
                  </a:lnTo>
                  <a:lnTo>
                    <a:pt x="576635" y="2452762"/>
                  </a:lnTo>
                  <a:cubicBezTo>
                    <a:pt x="-167986" y="3197873"/>
                    <a:pt x="-167986" y="4405313"/>
                    <a:pt x="576635" y="515042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B398AF1A-4D8D-A19E-A013-31B1DDADF725}"/>
                </a:ext>
              </a:extLst>
            </p:cNvPr>
            <p:cNvSpPr/>
            <p:nvPr/>
          </p:nvSpPr>
          <p:spPr>
            <a:xfrm>
              <a:off x="2133859" y="221873"/>
              <a:ext cx="179988" cy="179988"/>
            </a:xfrm>
            <a:custGeom>
              <a:avLst/>
              <a:gdLst>
                <a:gd name="connsiteX0" fmla="*/ 179988 w 179988"/>
                <a:gd name="connsiteY0" fmla="*/ 89994 h 179988"/>
                <a:gd name="connsiteX1" fmla="*/ 89994 w 179988"/>
                <a:gd name="connsiteY1" fmla="*/ 179989 h 179988"/>
                <a:gd name="connsiteX2" fmla="*/ -1 w 179988"/>
                <a:gd name="connsiteY2" fmla="*/ 89994 h 179988"/>
                <a:gd name="connsiteX3" fmla="*/ 89994 w 179988"/>
                <a:gd name="connsiteY3" fmla="*/ 0 h 179988"/>
                <a:gd name="connsiteX4" fmla="*/ 179988 w 179988"/>
                <a:gd name="connsiteY4" fmla="*/ 89994 h 17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988" h="179988">
                  <a:moveTo>
                    <a:pt x="179988" y="89994"/>
                  </a:moveTo>
                  <a:cubicBezTo>
                    <a:pt x="179988" y="139697"/>
                    <a:pt x="139697" y="179989"/>
                    <a:pt x="89994" y="179989"/>
                  </a:cubicBezTo>
                  <a:cubicBezTo>
                    <a:pt x="40291" y="179989"/>
                    <a:pt x="-1" y="139697"/>
                    <a:pt x="-1" y="89994"/>
                  </a:cubicBezTo>
                  <a:cubicBezTo>
                    <a:pt x="-1" y="40292"/>
                    <a:pt x="40291" y="0"/>
                    <a:pt x="89994" y="0"/>
                  </a:cubicBezTo>
                  <a:cubicBezTo>
                    <a:pt x="139697" y="0"/>
                    <a:pt x="179988" y="40292"/>
                    <a:pt x="179988" y="8999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50712DA2-1DA4-9E7E-C2F0-815A2B46C5DB}"/>
              </a:ext>
            </a:extLst>
          </p:cNvPr>
          <p:cNvSpPr/>
          <p:nvPr/>
        </p:nvSpPr>
        <p:spPr>
          <a:xfrm rot="18900000" flipH="1">
            <a:off x="-1752882" y="561736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F19B2BF-E41D-0603-357E-9C9E85918502}"/>
              </a:ext>
            </a:extLst>
          </p:cNvPr>
          <p:cNvSpPr txBox="1"/>
          <p:nvPr/>
        </p:nvSpPr>
        <p:spPr>
          <a:xfrm>
            <a:off x="185423" y="3926528"/>
            <a:ext cx="363791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Strategic Partnerships &amp; Go-To-Market Strategy</a:t>
            </a:r>
            <a:endParaRPr lang="en-IN" sz="40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981C7C9-49FB-B166-6BAC-49737A2D8C5F}"/>
              </a:ext>
            </a:extLst>
          </p:cNvPr>
          <p:cNvSpPr/>
          <p:nvPr/>
        </p:nvSpPr>
        <p:spPr>
          <a:xfrm rot="16200000" flipH="1">
            <a:off x="-154398" y="389294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5300687" y="1117526"/>
            <a:ext cx="5908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How We Plan to Enter the Market</a:t>
            </a:r>
            <a:endParaRPr lang="en-US" sz="32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83283" y="2243111"/>
            <a:ext cx="783395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Rockwell Condensed" panose="02060603050405020104" pitchFamily="18" charset="0"/>
              </a:rPr>
              <a:t>Pilot Projects with Schools, Colleges &amp; Industrial Parks to gain attraction.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Rockwell Condensed" panose="020606030504050201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Rockwell Condensed" panose="02060603050405020104" pitchFamily="18" charset="0"/>
              </a:rPr>
              <a:t>Collaboration with Municipalities &amp; Smart City Initiatives to promote large-scale adoption.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Rockwell Condensed" panose="020606030504050201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Rockwell Condensed" panose="02060603050405020104" pitchFamily="18" charset="0"/>
              </a:rPr>
              <a:t>CSR Partnerships with companies focusing on sustainability &amp; green technology.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Rockwell Condensed" panose="020606030504050201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Rockwell Condensed" panose="02060603050405020104" pitchFamily="18" charset="0"/>
              </a:rPr>
              <a:t>Digital Marketing &amp; Awareness Campaigns to educate the public about smart waste solutions. </a:t>
            </a:r>
          </a:p>
        </p:txBody>
      </p:sp>
    </p:spTree>
    <p:extLst>
      <p:ext uri="{BB962C8B-B14F-4D97-AF65-F5344CB8AC3E}">
        <p14:creationId xmlns:p14="http://schemas.microsoft.com/office/powerpoint/2010/main" val="17770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BA724331-314C-9648-8095-00291A8F8D97}"/>
              </a:ext>
            </a:extLst>
          </p:cNvPr>
          <p:cNvSpPr/>
          <p:nvPr/>
        </p:nvSpPr>
        <p:spPr>
          <a:xfrm>
            <a:off x="6265018" y="-76794"/>
            <a:ext cx="6367689" cy="6856314"/>
          </a:xfrm>
          <a:custGeom>
            <a:avLst/>
            <a:gdLst>
              <a:gd name="connsiteX0" fmla="*/ 2570115 w 6370577"/>
              <a:gd name="connsiteY0" fmla="*/ 0 h 6856314"/>
              <a:gd name="connsiteX1" fmla="*/ 6370577 w 6370577"/>
              <a:gd name="connsiteY1" fmla="*/ 0 h 6856314"/>
              <a:gd name="connsiteX2" fmla="*/ 6370577 w 6370577"/>
              <a:gd name="connsiteY2" fmla="*/ 5699872 h 6856314"/>
              <a:gd name="connsiteX3" fmla="*/ 6323691 w 6370577"/>
              <a:gd name="connsiteY3" fmla="*/ 5678219 h 6856314"/>
              <a:gd name="connsiteX4" fmla="*/ 5984815 w 6370577"/>
              <a:gd name="connsiteY4" fmla="*/ 5615262 h 6856314"/>
              <a:gd name="connsiteX5" fmla="*/ 5159721 w 6370577"/>
              <a:gd name="connsiteY5" fmla="*/ 6107838 h 6856314"/>
              <a:gd name="connsiteX6" fmla="*/ 4755000 w 6370577"/>
              <a:gd name="connsiteY6" fmla="*/ 6856314 h 6856314"/>
              <a:gd name="connsiteX7" fmla="*/ 1600953 w 6370577"/>
              <a:gd name="connsiteY7" fmla="*/ 6856314 h 6856314"/>
              <a:gd name="connsiteX8" fmla="*/ 764911 w 6370577"/>
              <a:gd name="connsiteY8" fmla="*/ 6404237 h 6856314"/>
              <a:gd name="connsiteX9" fmla="*/ 175790 w 6370577"/>
              <a:gd name="connsiteY9" fmla="*/ 4427780 h 6856314"/>
              <a:gd name="connsiteX10" fmla="*/ 2570115 w 6370577"/>
              <a:gd name="connsiteY10" fmla="*/ 0 h 6856314"/>
              <a:gd name="connsiteX0" fmla="*/ 2567227 w 6367689"/>
              <a:gd name="connsiteY0" fmla="*/ 0 h 6856314"/>
              <a:gd name="connsiteX1" fmla="*/ 6367689 w 6367689"/>
              <a:gd name="connsiteY1" fmla="*/ 0 h 6856314"/>
              <a:gd name="connsiteX2" fmla="*/ 6367689 w 6367689"/>
              <a:gd name="connsiteY2" fmla="*/ 5699872 h 6856314"/>
              <a:gd name="connsiteX3" fmla="*/ 6320803 w 6367689"/>
              <a:gd name="connsiteY3" fmla="*/ 5678219 h 6856314"/>
              <a:gd name="connsiteX4" fmla="*/ 5981927 w 6367689"/>
              <a:gd name="connsiteY4" fmla="*/ 5615262 h 6856314"/>
              <a:gd name="connsiteX5" fmla="*/ 5156833 w 6367689"/>
              <a:gd name="connsiteY5" fmla="*/ 6107838 h 6856314"/>
              <a:gd name="connsiteX6" fmla="*/ 4752112 w 6367689"/>
              <a:gd name="connsiteY6" fmla="*/ 6856314 h 6856314"/>
              <a:gd name="connsiteX7" fmla="*/ 1598065 w 6367689"/>
              <a:gd name="connsiteY7" fmla="*/ 6856314 h 6856314"/>
              <a:gd name="connsiteX8" fmla="*/ 774723 w 6367689"/>
              <a:gd name="connsiteY8" fmla="*/ 6359787 h 6856314"/>
              <a:gd name="connsiteX9" fmla="*/ 172902 w 6367689"/>
              <a:gd name="connsiteY9" fmla="*/ 4427780 h 6856314"/>
              <a:gd name="connsiteX10" fmla="*/ 2567227 w 6367689"/>
              <a:gd name="connsiteY10" fmla="*/ 0 h 685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67689" h="6856314">
                <a:moveTo>
                  <a:pt x="2567227" y="0"/>
                </a:moveTo>
                <a:lnTo>
                  <a:pt x="6367689" y="0"/>
                </a:lnTo>
                <a:lnTo>
                  <a:pt x="6367689" y="5699872"/>
                </a:lnTo>
                <a:lnTo>
                  <a:pt x="6320803" y="5678219"/>
                </a:lnTo>
                <a:cubicBezTo>
                  <a:pt x="6210332" y="5635470"/>
                  <a:pt x="6095499" y="5615043"/>
                  <a:pt x="5981927" y="5615262"/>
                </a:cubicBezTo>
                <a:cubicBezTo>
                  <a:pt x="5648780" y="5615906"/>
                  <a:pt x="5326469" y="5794198"/>
                  <a:pt x="5156833" y="6107838"/>
                </a:cubicBezTo>
                <a:lnTo>
                  <a:pt x="4752112" y="6856314"/>
                </a:lnTo>
                <a:lnTo>
                  <a:pt x="1598065" y="6856314"/>
                </a:lnTo>
                <a:cubicBezTo>
                  <a:pt x="1319384" y="6705622"/>
                  <a:pt x="1053404" y="6510479"/>
                  <a:pt x="774723" y="6359787"/>
                </a:cubicBezTo>
                <a:cubicBezTo>
                  <a:pt x="66288" y="5976654"/>
                  <a:pt x="-210143" y="5136247"/>
                  <a:pt x="172902" y="4427780"/>
                </a:cubicBezTo>
                <a:lnTo>
                  <a:pt x="2567227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3850C2E0-EC6E-F6A7-BD85-7298EF4C0612}"/>
              </a:ext>
            </a:extLst>
          </p:cNvPr>
          <p:cNvSpPr/>
          <p:nvPr/>
        </p:nvSpPr>
        <p:spPr>
          <a:xfrm>
            <a:off x="6647980" y="0"/>
            <a:ext cx="6811035" cy="6858000"/>
          </a:xfrm>
          <a:custGeom>
            <a:avLst/>
            <a:gdLst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140186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11035" h="6858000">
                <a:moveTo>
                  <a:pt x="6359915" y="5569106"/>
                </a:moveTo>
                <a:cubicBezTo>
                  <a:pt x="6508068" y="5568820"/>
                  <a:pt x="6658411" y="5604444"/>
                  <a:pt x="6797912" y="5679863"/>
                </a:cubicBezTo>
                <a:lnTo>
                  <a:pt x="6811035" y="5687060"/>
                </a:lnTo>
                <a:lnTo>
                  <a:pt x="6811035" y="6858000"/>
                </a:lnTo>
                <a:lnTo>
                  <a:pt x="5116324" y="6858000"/>
                </a:lnTo>
                <a:lnTo>
                  <a:pt x="5552678" y="6051021"/>
                </a:lnTo>
                <a:cubicBezTo>
                  <a:pt x="5718643" y="5744169"/>
                  <a:pt x="6033978" y="5569736"/>
                  <a:pt x="6359915" y="5569106"/>
                </a:cubicBezTo>
                <a:close/>
                <a:moveTo>
                  <a:pt x="2514096" y="0"/>
                </a:moveTo>
                <a:lnTo>
                  <a:pt x="3059880" y="0"/>
                </a:lnTo>
                <a:lnTo>
                  <a:pt x="676617" y="4407324"/>
                </a:lnTo>
                <a:cubicBezTo>
                  <a:pt x="301862" y="5100458"/>
                  <a:pt x="559885" y="5966164"/>
                  <a:pt x="1252987" y="6341005"/>
                </a:cubicBezTo>
                <a:lnTo>
                  <a:pt x="2209084" y="6858000"/>
                </a:lnTo>
                <a:lnTo>
                  <a:pt x="2013437" y="6858000"/>
                </a:lnTo>
                <a:cubicBezTo>
                  <a:pt x="1127357" y="6363024"/>
                  <a:pt x="1318640" y="6465574"/>
                  <a:pt x="649843" y="6052079"/>
                </a:cubicBezTo>
                <a:cubicBezTo>
                  <a:pt x="47968" y="5726631"/>
                  <a:pt x="-176082" y="4974897"/>
                  <a:pt x="149356" y="4373034"/>
                </a:cubicBezTo>
                <a:lnTo>
                  <a:pt x="2514096" y="0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pic>
        <p:nvPicPr>
          <p:cNvPr id="12292" name="Picture 4" descr="Manteio - Innovate-Solution-Support">
            <a:extLst>
              <a:ext uri="{FF2B5EF4-FFF2-40B4-BE49-F238E27FC236}">
                <a16:creationId xmlns="" xmlns:a16="http://schemas.microsoft.com/office/drawing/2014/main" id="{F37FA4EE-20D0-3A0F-3D4E-824EE1B25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587" y="410119"/>
            <a:ext cx="5263892" cy="523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3681" y="592716"/>
            <a:ext cx="5539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The Six Thinking Hats of </a:t>
            </a:r>
            <a:r>
              <a:rPr lang="en-US" sz="3200" b="1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Sortify</a:t>
            </a:r>
            <a:endParaRPr lang="en-US" sz="32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3047" y="1241204"/>
            <a:ext cx="623568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Green &amp; Blue Hat (Creativity &amp; Leadership) </a:t>
            </a:r>
            <a:r>
              <a:rPr lang="en-US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– </a:t>
            </a:r>
            <a:r>
              <a:rPr lang="en-US" b="1" dirty="0" err="1" smtClean="0">
                <a:solidFill>
                  <a:schemeClr val="bg1"/>
                </a:solidFill>
                <a:latin typeface="Rockwell Condensed" panose="02060603050405020104" pitchFamily="18" charset="0"/>
              </a:rPr>
              <a:t>Seshadhri</a:t>
            </a:r>
            <a:endParaRPr lang="en-US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00" dirty="0">
                <a:solidFill>
                  <a:schemeClr val="bg1"/>
                </a:solidFill>
                <a:latin typeface="Rockwell Condensed" panose="02060603050405020104" pitchFamily="18" charset="0"/>
              </a:rPr>
              <a:t>Designed robotic navigation, automation mechanisms, and sorting improvements.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00" dirty="0">
                <a:solidFill>
                  <a:schemeClr val="bg1"/>
                </a:solidFill>
                <a:latin typeface="Rockwell Condensed" panose="02060603050405020104" pitchFamily="18" charset="0"/>
              </a:rPr>
              <a:t>Managed project planning, structured execution, and technical innovation.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White </a:t>
            </a:r>
            <a:r>
              <a:rPr lang="en-US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Hat (Facts &amp; Information) - Ajay </a:t>
            </a:r>
            <a:r>
              <a:rPr lang="en-US" b="1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Shrikaanth</a:t>
            </a:r>
            <a:endParaRPr lang="en-US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00" dirty="0">
                <a:solidFill>
                  <a:schemeClr val="bg1"/>
                </a:solidFill>
                <a:latin typeface="Rockwell Condensed" panose="02060603050405020104" pitchFamily="18" charset="0"/>
              </a:rPr>
              <a:t>Evaluated hardware </a:t>
            </a:r>
            <a:r>
              <a:rPr lang="en-US" sz="16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feasibility, vacuum structure </a:t>
            </a:r>
            <a:r>
              <a:rPr lang="en-US" sz="1600" dirty="0">
                <a:solidFill>
                  <a:schemeClr val="bg1"/>
                </a:solidFill>
                <a:latin typeface="Rockwell Condensed" panose="02060603050405020104" pitchFamily="18" charset="0"/>
              </a:rPr>
              <a:t>and technical </a:t>
            </a:r>
            <a:r>
              <a:rPr lang="en-US" sz="16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constraints</a:t>
            </a:r>
            <a:r>
              <a:rPr lang="en-US" sz="1600" dirty="0">
                <a:solidFill>
                  <a:schemeClr val="bg1"/>
                </a:solidFill>
                <a:latin typeface="Rockwell Condensed" panose="02060603050405020104" pitchFamily="18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along with Machine Learning.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Red Hat (Intuition &amp; Instincts) - </a:t>
            </a:r>
            <a:r>
              <a:rPr lang="en-US" b="1" dirty="0" err="1" smtClean="0">
                <a:solidFill>
                  <a:schemeClr val="bg1"/>
                </a:solidFill>
                <a:latin typeface="Rockwell Condensed" panose="02060603050405020104" pitchFamily="18" charset="0"/>
              </a:rPr>
              <a:t>Adarsh</a:t>
            </a:r>
            <a:endParaRPr lang="en-US" b="1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Developed solar power integration and voltage monitoring for sustainability.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Black Hat (Risks &amp; Limitations) - </a:t>
            </a:r>
            <a:r>
              <a:rPr lang="en-US" b="1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Ashwin</a:t>
            </a:r>
            <a:endParaRPr lang="en-US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00" dirty="0">
                <a:solidFill>
                  <a:schemeClr val="bg1"/>
                </a:solidFill>
                <a:latin typeface="Rockwell Condensed" panose="02060603050405020104" pitchFamily="18" charset="0"/>
              </a:rPr>
              <a:t>Identified potential failures in AI classification, hardware limitations, and scalability challenges</a:t>
            </a:r>
            <a:r>
              <a:rPr lang="en-US" sz="16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Yellow Hat (Optimism &amp; Strengths) - </a:t>
            </a:r>
            <a:r>
              <a:rPr lang="en-US" b="1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Kamalesh</a:t>
            </a:r>
            <a:endParaRPr lang="en-US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00" dirty="0">
                <a:solidFill>
                  <a:schemeClr val="bg1"/>
                </a:solidFill>
                <a:latin typeface="Rockwell Condensed" panose="02060603050405020104" pitchFamily="18" charset="0"/>
              </a:rPr>
              <a:t>Focused on UI/UX improvements, </a:t>
            </a:r>
            <a:r>
              <a:rPr lang="en-US" sz="16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Flutter mobile </a:t>
            </a:r>
            <a:r>
              <a:rPr lang="en-US" sz="1600" dirty="0">
                <a:solidFill>
                  <a:schemeClr val="bg1"/>
                </a:solidFill>
                <a:latin typeface="Rockwell Condensed" panose="02060603050405020104" pitchFamily="18" charset="0"/>
              </a:rPr>
              <a:t>app integration, and enhanced user </a:t>
            </a:r>
            <a:r>
              <a:rPr lang="en-US" sz="16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experience for monitoring the bot.</a:t>
            </a:r>
            <a:endParaRPr lang="en-US" sz="16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pic>
        <p:nvPicPr>
          <p:cNvPr id="5123" name="Picture 3" descr="Glory Max Plain Solid Baseball Cap Sun Visor Adjustable Ball Hat Gr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0" b="89610" l="9353" r="949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581" y="1270688"/>
            <a:ext cx="577255" cy="63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Artexia Baseball Cap 100% Cotton Hats for Men Hats for Women Cooling Performance Womens Baseball Caps Black Basebal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429" y="1270688"/>
            <a:ext cx="651146" cy="63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Port Authority C112 Whit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9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01" y="2294626"/>
            <a:ext cx="561750" cy="5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Red Baseball Cap  red hat stock pictures, royalty-free photos &amp; imag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993" b="90210" l="7143" r="92208">
                        <a14:foregroundMark x1="7143" y1="39161" x2="7143" y2="51748"/>
                        <a14:foregroundMark x1="55844" y1="90909" x2="55844" y2="90909"/>
                        <a14:foregroundMark x1="92208" y1="69231" x2="92208" y2="69231"/>
                        <a14:foregroundMark x1="31169" y1="6993" x2="31169" y2="6993"/>
                        <a14:foregroundMark x1="89610" y1="72028" x2="89610" y2="720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69581" y="3388857"/>
            <a:ext cx="638174" cy="59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Black Ha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581" y="4307071"/>
            <a:ext cx="641770" cy="59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Yellow Hat Yellow Baseball Hat With Copy Space Isolated on White Background. yellow baseball cap stock pictures, royalty-free photos &amp; image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91" b="95804" l="9146" r="951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581" y="5313294"/>
            <a:ext cx="680628" cy="59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53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EBA5EBB0-2718-7F08-E6C2-D737E49E69B8}"/>
              </a:ext>
            </a:extLst>
          </p:cNvPr>
          <p:cNvSpPr/>
          <p:nvPr/>
        </p:nvSpPr>
        <p:spPr>
          <a:xfrm>
            <a:off x="-1397141" y="-179294"/>
            <a:ext cx="9461501" cy="6151534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E547079-D527-0ABC-40D2-FEE6834A6D04}"/>
              </a:ext>
            </a:extLst>
          </p:cNvPr>
          <p:cNvSpPr txBox="1"/>
          <p:nvPr/>
        </p:nvSpPr>
        <p:spPr>
          <a:xfrm>
            <a:off x="513229" y="559667"/>
            <a:ext cx="47371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ckwell Condensed" panose="02060603050405020104" pitchFamily="18" charset="0"/>
              </a:rPr>
              <a:t>Autonomous Navigation &amp; Intelligent Movement</a:t>
            </a:r>
            <a:endParaRPr lang="en-IN" sz="40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50353" y="159853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Current Implementation</a:t>
            </a:r>
            <a:r>
              <a:rPr lang="en-US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Integrated high-torque motors, motor drivers (L298N), and Raspberry Pi 4 for precise navigation.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LiDAR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 (RPLIDAR A1) and ultrasonic sensors (HC-SR04) enable real-time obstacle detection, 2D mapping, and path correction.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12V to 5V step-down converter &amp; USB converter (5V to 5V) ensure stable voltage supply for continuous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The system successfully navigates autonomously, avoiding obstacles and dynamically adjusting its path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Next Steps</a:t>
            </a:r>
            <a:r>
              <a:rPr lang="en-US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:</a:t>
            </a:r>
          </a:p>
          <a:p>
            <a:endParaRPr lang="en-US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Improve AI-driven movement optimization for better decision-making in complex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Enhance multi-terrain adaptability for operations in beaches, parks, and industrial sites.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Integrate collision prediction technology to prevent sudden impacts.</a:t>
            </a:r>
          </a:p>
        </p:txBody>
      </p:sp>
    </p:spTree>
    <p:extLst>
      <p:ext uri="{BB962C8B-B14F-4D97-AF65-F5344CB8AC3E}">
        <p14:creationId xmlns:p14="http://schemas.microsoft.com/office/powerpoint/2010/main" val="73145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8B95EDE0-FF53-11C7-FFAA-D6E3E104AFCE}"/>
              </a:ext>
            </a:extLst>
          </p:cNvPr>
          <p:cNvSpPr/>
          <p:nvPr/>
        </p:nvSpPr>
        <p:spPr>
          <a:xfrm flipH="1" flipV="1">
            <a:off x="6105611" y="0"/>
            <a:ext cx="6086389" cy="4933803"/>
          </a:xfrm>
          <a:custGeom>
            <a:avLst/>
            <a:gdLst>
              <a:gd name="connsiteX0" fmla="*/ 7507246 w 7519904"/>
              <a:gd name="connsiteY0" fmla="*/ 6095439 h 6095852"/>
              <a:gd name="connsiteX1" fmla="*/ -253 w 7519904"/>
              <a:gd name="connsiteY1" fmla="*/ 6095439 h 6095852"/>
              <a:gd name="connsiteX2" fmla="*/ -253 w 7519904"/>
              <a:gd name="connsiteY2" fmla="*/ 1421944 h 6095852"/>
              <a:gd name="connsiteX3" fmla="*/ 4107985 w 7519904"/>
              <a:gd name="connsiteY3" fmla="*/ 74580 h 6095852"/>
              <a:gd name="connsiteX4" fmla="*/ 6000497 w 7519904"/>
              <a:gd name="connsiteY4" fmla="*/ 1032584 h 6095852"/>
              <a:gd name="connsiteX5" fmla="*/ 7444381 w 7519904"/>
              <a:gd name="connsiteY5" fmla="*/ 5435251 h 6095852"/>
              <a:gd name="connsiteX6" fmla="*/ 7507246 w 7519904"/>
              <a:gd name="connsiteY6" fmla="*/ 6095439 h 609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9904" h="6095852">
                <a:moveTo>
                  <a:pt x="7507246" y="6095439"/>
                </a:moveTo>
                <a:lnTo>
                  <a:pt x="-253" y="6095439"/>
                </a:lnTo>
                <a:lnTo>
                  <a:pt x="-253" y="1421944"/>
                </a:lnTo>
                <a:lnTo>
                  <a:pt x="4107985" y="74580"/>
                </a:lnTo>
                <a:cubicBezTo>
                  <a:pt x="4895121" y="-183367"/>
                  <a:pt x="5742359" y="245512"/>
                  <a:pt x="6000497" y="1032584"/>
                </a:cubicBezTo>
                <a:lnTo>
                  <a:pt x="7444381" y="5435251"/>
                </a:lnTo>
                <a:cubicBezTo>
                  <a:pt x="7514549" y="5647817"/>
                  <a:pt x="7536044" y="5873443"/>
                  <a:pt x="7507246" y="6095439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pic>
        <p:nvPicPr>
          <p:cNvPr id="12" name="Picture 11" descr="A picture containing joint, fictional character, automaton, action figure&#10;&#10;Description automatically generated">
            <a:extLst>
              <a:ext uri="{FF2B5EF4-FFF2-40B4-BE49-F238E27FC236}">
                <a16:creationId xmlns="" xmlns:a16="http://schemas.microsoft.com/office/drawing/2014/main" id="{8420D348-3C86-2049-F87F-72B39E2BE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70" y="-77638"/>
            <a:ext cx="485092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8665" y="842262"/>
            <a:ext cx="50539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ckwell Condensed" panose="02060603050405020104" pitchFamily="18" charset="0"/>
              </a:rPr>
              <a:t>AI-Powered Smart Waste Segregation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731" y="1955520"/>
            <a:ext cx="65114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Current Implementation: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Developed a custom CNN model to classify biodegradable &amp; non-biodegradable waste with 85-90%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Uses </a:t>
            </a:r>
            <a:r>
              <a:rPr lang="en-US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OpenCV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 &amp; Raspberry Pi Camera for real-time image capture and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Augmented dataset with varied lighting conditions, angles, and object types for robust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Successfully detects and classifies waste in real-world testing scenarios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Integrated 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YOLO Mini for faster and higher-accuracy waste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Expand 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classification categories to include E-waste, recyclables, and sanitary waste.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Implement cloud-based AI learning to continuously improve model accuracy.</a:t>
            </a:r>
          </a:p>
        </p:txBody>
      </p:sp>
    </p:spTree>
    <p:extLst>
      <p:ext uri="{BB962C8B-B14F-4D97-AF65-F5344CB8AC3E}">
        <p14:creationId xmlns:p14="http://schemas.microsoft.com/office/powerpoint/2010/main" val="22201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7EE05163-D734-77F0-E506-F6CC2A2E48B7}"/>
              </a:ext>
            </a:extLst>
          </p:cNvPr>
          <p:cNvSpPr/>
          <p:nvPr/>
        </p:nvSpPr>
        <p:spPr>
          <a:xfrm rot="18900000" flipH="1">
            <a:off x="-1168938" y="1056165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1266" name="Picture 2" descr="AI-Driven Chatbots - Tech Xpertz">
            <a:extLst>
              <a:ext uri="{FF2B5EF4-FFF2-40B4-BE49-F238E27FC236}">
                <a16:creationId xmlns="" xmlns:a16="http://schemas.microsoft.com/office/drawing/2014/main" id="{65E331C5-0813-B22D-2BFE-BFA63EDC3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356" y="569941"/>
            <a:ext cx="4895850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84454" y="958335"/>
            <a:ext cx="5852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Power Electronics &amp; Solar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2865" y="1917816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Current Implementation: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25W solar panel with a solar boost converter increases output to 16.8V.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Power split for relay-controlled charging and motor driver, managed by Raspberry Pi Pico and NPN transistor.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Voltage sensor monitors power, and </a:t>
            </a:r>
            <a:r>
              <a:rPr lang="en-US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Thonny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 IDE controls the relay system via transistor.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BMS distributes power efficiently, with step-down regulators ensuring a stable supply.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Docking station charges the bot when the battery is low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Implement fast-charging technology and enhance solar panel tilt for better sunlight absorption.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Develop power-sharing between multiple bots and optimize BMS for better power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0912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BB1FA3A8-A7AC-35C2-FE78-68A6880F1121}"/>
              </a:ext>
            </a:extLst>
          </p:cNvPr>
          <p:cNvSpPr/>
          <p:nvPr/>
        </p:nvSpPr>
        <p:spPr>
          <a:xfrm rot="5400000">
            <a:off x="6443709" y="1109709"/>
            <a:ext cx="6845300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314" name="Picture 2" descr="Chatbot 3D Icon download in PNG, OBJ or Blend format">
            <a:extLst>
              <a:ext uri="{FF2B5EF4-FFF2-40B4-BE49-F238E27FC236}">
                <a16:creationId xmlns="" xmlns:a16="http://schemas.microsoft.com/office/drawing/2014/main" id="{452D717C-B5BC-6F56-3635-0BF6CCC84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42" y="1031815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53849" y="807010"/>
            <a:ext cx="4474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Flutter-Based </a:t>
            </a:r>
            <a:r>
              <a:rPr lang="en-US" sz="3200" b="1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Sortify</a:t>
            </a:r>
            <a:r>
              <a:rPr lang="en-US" sz="32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496506" y="1751756"/>
            <a:ext cx="618918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Current Implementation: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Built using Flutter for 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Android-platform compatibility.</a:t>
            </a: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GPS tracking system provides real-time bot location updates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Monitors real time weather to check if the weather is suitable for the bot to run.</a:t>
            </a: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SQLite 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database for offline storage, allowing user authentication without an internet connection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Implement cloud-based data storage (Firebase) for remote access &amp; analytics.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Add customizable alerts &amp; voice notifications for better user interaction.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Develop an interactive dashboard for detailed waste collection insights and analytics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IoT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 integration delivers real-time bot status and waste collection analytics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7D1B01D9-0E10-07F8-4A0D-56A2A648C423}"/>
              </a:ext>
            </a:extLst>
          </p:cNvPr>
          <p:cNvSpPr/>
          <p:nvPr/>
        </p:nvSpPr>
        <p:spPr>
          <a:xfrm rot="16200000">
            <a:off x="-1247003" y="1855961"/>
            <a:ext cx="7154006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786F1D14-5CC8-D6AE-D14D-656311E73B34}"/>
              </a:ext>
            </a:extLst>
          </p:cNvPr>
          <p:cNvSpPr/>
          <p:nvPr/>
        </p:nvSpPr>
        <p:spPr>
          <a:xfrm>
            <a:off x="4358" y="708714"/>
            <a:ext cx="2707047" cy="5227801"/>
          </a:xfrm>
          <a:custGeom>
            <a:avLst/>
            <a:gdLst>
              <a:gd name="connsiteX0" fmla="*/ 435298 w 2707047"/>
              <a:gd name="connsiteY0" fmla="*/ 4301423 h 5227801"/>
              <a:gd name="connsiteX1" fmla="*/ 1362075 w 2707047"/>
              <a:gd name="connsiteY1" fmla="*/ 5227118 h 5227801"/>
              <a:gd name="connsiteX2" fmla="*/ 1334968 w 2707047"/>
              <a:gd name="connsiteY2" fmla="*/ 5227118 h 5227801"/>
              <a:gd name="connsiteX3" fmla="*/ 421744 w 2707047"/>
              <a:gd name="connsiteY3" fmla="*/ 4313621 h 5227801"/>
              <a:gd name="connsiteX4" fmla="*/ 421473 w 2707047"/>
              <a:gd name="connsiteY4" fmla="*/ 2269992 h 5227801"/>
              <a:gd name="connsiteX5" fmla="*/ 421744 w 2707047"/>
              <a:gd name="connsiteY5" fmla="*/ 2269775 h 5227801"/>
              <a:gd name="connsiteX6" fmla="*/ 2692200 w 2707047"/>
              <a:gd name="connsiteY6" fmla="*/ -684 h 5227801"/>
              <a:gd name="connsiteX7" fmla="*/ 2705486 w 2707047"/>
              <a:gd name="connsiteY7" fmla="*/ 12598 h 5227801"/>
              <a:gd name="connsiteX8" fmla="*/ 435026 w 2707047"/>
              <a:gd name="connsiteY8" fmla="*/ 2283057 h 5227801"/>
              <a:gd name="connsiteX9" fmla="*/ 435026 w 2707047"/>
              <a:gd name="connsiteY9" fmla="*/ 4300339 h 522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7047" h="5227801">
                <a:moveTo>
                  <a:pt x="435298" y="4301423"/>
                </a:moveTo>
                <a:lnTo>
                  <a:pt x="1362075" y="5227118"/>
                </a:lnTo>
                <a:lnTo>
                  <a:pt x="1334968" y="5227118"/>
                </a:lnTo>
                <a:lnTo>
                  <a:pt x="421744" y="4313621"/>
                </a:lnTo>
                <a:cubicBezTo>
                  <a:pt x="-142619" y="3749340"/>
                  <a:pt x="-142619" y="2834381"/>
                  <a:pt x="421473" y="2269992"/>
                </a:cubicBezTo>
                <a:cubicBezTo>
                  <a:pt x="421473" y="2269937"/>
                  <a:pt x="421744" y="2269856"/>
                  <a:pt x="421744" y="2269775"/>
                </a:cubicBezTo>
                <a:lnTo>
                  <a:pt x="2692200" y="-684"/>
                </a:lnTo>
                <a:lnTo>
                  <a:pt x="2705486" y="12598"/>
                </a:lnTo>
                <a:lnTo>
                  <a:pt x="435026" y="2283057"/>
                </a:lnTo>
                <a:cubicBezTo>
                  <a:pt x="-122018" y="2840155"/>
                  <a:pt x="-122018" y="3743242"/>
                  <a:pt x="435026" y="4300339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D93C360F-EBD5-28A3-22EE-4DCA50387FA0}"/>
              </a:ext>
            </a:extLst>
          </p:cNvPr>
          <p:cNvSpPr/>
          <p:nvPr/>
        </p:nvSpPr>
        <p:spPr>
          <a:xfrm>
            <a:off x="2619784" y="604599"/>
            <a:ext cx="183241" cy="183241"/>
          </a:xfrm>
          <a:custGeom>
            <a:avLst/>
            <a:gdLst>
              <a:gd name="connsiteX0" fmla="*/ 183242 w 183241"/>
              <a:gd name="connsiteY0" fmla="*/ 91621 h 183241"/>
              <a:gd name="connsiteX1" fmla="*/ 91621 w 183241"/>
              <a:gd name="connsiteY1" fmla="*/ 183241 h 183241"/>
              <a:gd name="connsiteX2" fmla="*/ 0 w 183241"/>
              <a:gd name="connsiteY2" fmla="*/ 91621 h 183241"/>
              <a:gd name="connsiteX3" fmla="*/ 91621 w 183241"/>
              <a:gd name="connsiteY3" fmla="*/ 0 h 183241"/>
              <a:gd name="connsiteX4" fmla="*/ 183242 w 183241"/>
              <a:gd name="connsiteY4" fmla="*/ 91621 h 1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241" h="183241">
                <a:moveTo>
                  <a:pt x="183242" y="91621"/>
                </a:moveTo>
                <a:cubicBezTo>
                  <a:pt x="183242" y="142221"/>
                  <a:pt x="142222" y="183241"/>
                  <a:pt x="91621" y="183241"/>
                </a:cubicBezTo>
                <a:cubicBezTo>
                  <a:pt x="41020" y="183241"/>
                  <a:pt x="0" y="142221"/>
                  <a:pt x="0" y="91621"/>
                </a:cubicBezTo>
                <a:cubicBezTo>
                  <a:pt x="0" y="41020"/>
                  <a:pt x="41020" y="0"/>
                  <a:pt x="91621" y="0"/>
                </a:cubicBezTo>
                <a:cubicBezTo>
                  <a:pt x="142222" y="0"/>
                  <a:pt x="183242" y="41020"/>
                  <a:pt x="183242" y="91621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4340" name="Picture 4" descr="2,548 Robot Illustrations - Free in SVG, PNG, EPS - IconScout">
            <a:extLst>
              <a:ext uri="{FF2B5EF4-FFF2-40B4-BE49-F238E27FC236}">
                <a16:creationId xmlns="" xmlns:a16="http://schemas.microsoft.com/office/drawing/2014/main" id="{AC46CAD4-F243-6904-18BE-8166DC85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83" y="1347592"/>
            <a:ext cx="4881373" cy="48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62745" y="1124012"/>
            <a:ext cx="5451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Vacuum </a:t>
            </a:r>
            <a:r>
              <a:rPr lang="en-US" sz="32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System &amp; Waste Sorting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3701" y="206998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Current Implementation: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High-efficiency suction motor ensures effective waste collection.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Rockwell Condensed" panose="02060603050405020104" pitchFamily="18" charset="0"/>
              </a:rPr>
              <a:t>IoT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-controlled 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vacuum activation ensures energy efficiency by running only when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Successfully sorts waste based on machine learning classification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Next Steps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:</a:t>
            </a: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Enhance suction power to handle denser waste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Develop a waste compression mechanism to increase storage capacity.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Implement odor detection sensors for organic waste monitoring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Servo-driven sorting bins automate segregation and disposal of classified waste.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4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741520" y="1475485"/>
            <a:ext cx="8034378" cy="2050136"/>
            <a:chOff x="3975117" y="1120143"/>
            <a:chExt cx="8034378" cy="2050136"/>
          </a:xfrm>
        </p:grpSpPr>
        <p:sp>
          <p:nvSpPr>
            <p:cNvPr id="37" name="Rounded Rectangle 36"/>
            <p:cNvSpPr/>
            <p:nvPr/>
          </p:nvSpPr>
          <p:spPr>
            <a:xfrm>
              <a:off x="9473019" y="1120143"/>
              <a:ext cx="2337385" cy="2050136"/>
            </a:xfrm>
            <a:prstGeom prst="roundRect">
              <a:avLst>
                <a:gd name="adj" fmla="val 5000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6A8F1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724068" y="1120143"/>
              <a:ext cx="2337385" cy="2050136"/>
            </a:xfrm>
            <a:prstGeom prst="roundRect">
              <a:avLst>
                <a:gd name="adj" fmla="val 5000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6A8F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975117" y="1120143"/>
              <a:ext cx="2337385" cy="2050136"/>
            </a:xfrm>
            <a:prstGeom prst="roundRect">
              <a:avLst>
                <a:gd name="adj" fmla="val 5000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6A8F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126097" y="1273730"/>
              <a:ext cx="221904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 smtClean="0">
                <a:solidFill>
                  <a:schemeClr val="bg1"/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611281" y="1292234"/>
              <a:ext cx="23982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842410" y="1241221"/>
              <a:ext cx="22190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  <a:latin typeface="Rockwell Condensed" panose="02060603050405020104" pitchFamily="18" charset="0"/>
              </a:endParaRP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8329168" y="3666377"/>
            <a:ext cx="2600500" cy="2050136"/>
          </a:xfrm>
          <a:prstGeom prst="roundRect">
            <a:avLst>
              <a:gd name="adj" fmla="val 5000"/>
            </a:avLst>
          </a:prstGeom>
          <a:solidFill>
            <a:srgbClr val="B6A8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6A8F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21778" y="3666377"/>
            <a:ext cx="2589372" cy="2050136"/>
          </a:xfrm>
          <a:prstGeom prst="roundRect">
            <a:avLst>
              <a:gd name="adj" fmla="val 5000"/>
            </a:avLst>
          </a:prstGeom>
          <a:solidFill>
            <a:srgbClr val="B6A8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6A8F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C4F176E7-E621-D89F-9F45-A5483129586E}"/>
              </a:ext>
            </a:extLst>
          </p:cNvPr>
          <p:cNvSpPr/>
          <p:nvPr/>
        </p:nvSpPr>
        <p:spPr>
          <a:xfrm rot="18900000" flipH="1">
            <a:off x="-3066432" y="644047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6" name="Picture 7" descr="How Does AI Chatbot Enhance Customer Experiences and Legacy?">
            <a:extLst>
              <a:ext uri="{FF2B5EF4-FFF2-40B4-BE49-F238E27FC236}">
                <a16:creationId xmlns="" xmlns:a16="http://schemas.microsoft.com/office/drawing/2014/main" id="{125DF2C5-618F-2A37-2C51-133391B7D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963" y="1241221"/>
            <a:ext cx="6282958" cy="57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53958" y="192857"/>
            <a:ext cx="5448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Meet the Founders &amp; Core Team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37508" y="3817572"/>
            <a:ext cx="2455415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Ajay </a:t>
            </a:r>
            <a:r>
              <a:rPr lang="en-US" sz="20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Shrikaanth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– </a:t>
            </a:r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Hardware Vacuum system 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&amp; </a:t>
            </a:r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ML’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Expertise: 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Power </a:t>
            </a:r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Electronics, 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438513" y="1272534"/>
            <a:ext cx="2337385" cy="2050136"/>
          </a:xfrm>
          <a:prstGeom prst="roundRect">
            <a:avLst>
              <a:gd name="adj" fmla="val 5000"/>
            </a:avLst>
          </a:prstGeom>
          <a:solidFill>
            <a:srgbClr val="B6A8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6A8F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89562" y="1272534"/>
            <a:ext cx="2337385" cy="2050136"/>
          </a:xfrm>
          <a:prstGeom prst="roundRect">
            <a:avLst>
              <a:gd name="adj" fmla="val 5000"/>
            </a:avLst>
          </a:prstGeom>
          <a:solidFill>
            <a:srgbClr val="B6A8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6A8F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940611" y="1272534"/>
            <a:ext cx="2337385" cy="2050136"/>
          </a:xfrm>
          <a:prstGeom prst="roundRect">
            <a:avLst>
              <a:gd name="adj" fmla="val 5000"/>
            </a:avLst>
          </a:prstGeom>
          <a:solidFill>
            <a:srgbClr val="B6A8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6A8F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91591" y="1426121"/>
            <a:ext cx="2219043" cy="1631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FFFF00"/>
                </a:solidFill>
                <a:latin typeface="Agency FB" panose="020B0503020202020204" pitchFamily="34" charset="0"/>
              </a:rPr>
              <a:t>Kamalesh</a:t>
            </a:r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– Mobile App &amp; UI/UX </a:t>
            </a:r>
            <a:endParaRPr lang="en-US" sz="20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Expertise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: Flutter Development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576775" y="1444625"/>
            <a:ext cx="2398214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Agency FB" panose="020B0503020202020204" pitchFamily="34" charset="0"/>
              </a:rPr>
              <a:t>Adarsh</a:t>
            </a: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 – </a:t>
            </a:r>
            <a:r>
              <a:rPr lang="en-US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IoT</a:t>
            </a: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 &amp; Software Development </a:t>
            </a:r>
          </a:p>
          <a:p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Expertise: Embedded Systems, </a:t>
            </a:r>
            <a:r>
              <a:rPr lang="en-US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IoT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07904" y="1393612"/>
            <a:ext cx="2219043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gency FB" panose="020B0503020202020204" pitchFamily="34" charset="0"/>
              </a:rPr>
              <a:t>Ashwin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– Machine Learning Engineer </a:t>
            </a:r>
          </a:p>
          <a:p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Expertise: AI &amp; Data Science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8426281" y="3817572"/>
            <a:ext cx="2072067" cy="1477328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A7FFCF"/>
                </a:solidFill>
                <a:latin typeface="Agency FB" panose="020B0503020202020204" pitchFamily="34" charset="0"/>
              </a:rPr>
              <a:t>Seshadhri</a:t>
            </a:r>
            <a:r>
              <a:rPr lang="en-US" dirty="0">
                <a:solidFill>
                  <a:srgbClr val="A7FFCF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– Robotics &amp; Navigation 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Expertise: AI Navigation, Bot Mechanics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079355" y="3886580"/>
            <a:ext cx="2418993" cy="2050136"/>
          </a:xfrm>
          <a:prstGeom prst="roundRect">
            <a:avLst>
              <a:gd name="adj" fmla="val 5000"/>
            </a:avLst>
          </a:prstGeom>
          <a:noFill/>
          <a:ln>
            <a:solidFill>
              <a:srgbClr val="B6A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6A8F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025942" y="3889150"/>
            <a:ext cx="2617169" cy="2050136"/>
          </a:xfrm>
          <a:prstGeom prst="roundRect">
            <a:avLst>
              <a:gd name="adj" fmla="val 5000"/>
            </a:avLst>
          </a:prstGeom>
          <a:noFill/>
          <a:ln>
            <a:solidFill>
              <a:srgbClr val="B6A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6A8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Eleven Trending AI Chatbot Platforms | by Kristen Carter | HackerNoon.com |  Medium">
            <a:extLst>
              <a:ext uri="{FF2B5EF4-FFF2-40B4-BE49-F238E27FC236}">
                <a16:creationId xmlns="" xmlns:a16="http://schemas.microsoft.com/office/drawing/2014/main" id="{1F958B9C-295A-C523-4A01-9B47FC43F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8" r="33164" b="76"/>
          <a:stretch>
            <a:fillRect/>
          </a:stretch>
        </p:blipFill>
        <p:spPr bwMode="auto">
          <a:xfrm>
            <a:off x="107" y="715225"/>
            <a:ext cx="6768408" cy="6857893"/>
          </a:xfrm>
          <a:custGeom>
            <a:avLst/>
            <a:gdLst>
              <a:gd name="connsiteX0" fmla="*/ 0 w 6768408"/>
              <a:gd name="connsiteY0" fmla="*/ 0 h 6857893"/>
              <a:gd name="connsiteX1" fmla="*/ 5961588 w 6768408"/>
              <a:gd name="connsiteY1" fmla="*/ 0 h 6857893"/>
              <a:gd name="connsiteX2" fmla="*/ 6334963 w 6768408"/>
              <a:gd name="connsiteY2" fmla="*/ 373646 h 6857893"/>
              <a:gd name="connsiteX3" fmla="*/ 6335450 w 6768408"/>
              <a:gd name="connsiteY3" fmla="*/ 374134 h 6857893"/>
              <a:gd name="connsiteX4" fmla="*/ 6334963 w 6768408"/>
              <a:gd name="connsiteY4" fmla="*/ 2465793 h 6857893"/>
              <a:gd name="connsiteX5" fmla="*/ 1943133 w 6768408"/>
              <a:gd name="connsiteY5" fmla="*/ 6857893 h 6857893"/>
              <a:gd name="connsiteX6" fmla="*/ 0 w 6768408"/>
              <a:gd name="connsiteY6" fmla="*/ 6857893 h 6857893"/>
              <a:gd name="connsiteX7" fmla="*/ 0 w 6768408"/>
              <a:gd name="connsiteY7" fmla="*/ 0 h 685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8408" h="6857893">
                <a:moveTo>
                  <a:pt x="0" y="0"/>
                </a:moveTo>
                <a:lnTo>
                  <a:pt x="5961588" y="0"/>
                </a:lnTo>
                <a:lnTo>
                  <a:pt x="6334963" y="373646"/>
                </a:lnTo>
                <a:cubicBezTo>
                  <a:pt x="6335125" y="373809"/>
                  <a:pt x="6335287" y="373971"/>
                  <a:pt x="6335450" y="374134"/>
                </a:cubicBezTo>
                <a:cubicBezTo>
                  <a:pt x="6912918" y="951872"/>
                  <a:pt x="6912701" y="1888326"/>
                  <a:pt x="6334963" y="2465793"/>
                </a:cubicBezTo>
                <a:lnTo>
                  <a:pt x="1943133" y="6857893"/>
                </a:lnTo>
                <a:lnTo>
                  <a:pt x="0" y="6857893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leven Trending AI Chatbot Platforms | by Kristen Carter | HackerNoon.com |  Medium">
            <a:extLst>
              <a:ext uri="{FF2B5EF4-FFF2-40B4-BE49-F238E27FC236}">
                <a16:creationId xmlns="" xmlns:a16="http://schemas.microsoft.com/office/drawing/2014/main" id="{E8106599-0BD6-3D18-3674-273A84DDE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8" t="-7" r="37866" b="100000"/>
          <a:stretch>
            <a:fillRect/>
          </a:stretch>
        </p:blipFill>
        <p:spPr bwMode="auto">
          <a:xfrm>
            <a:off x="107" y="-512"/>
            <a:ext cx="5961588" cy="513"/>
          </a:xfrm>
          <a:custGeom>
            <a:avLst/>
            <a:gdLst>
              <a:gd name="connsiteX0" fmla="*/ 0 w 5961588"/>
              <a:gd name="connsiteY0" fmla="*/ 0 h 513"/>
              <a:gd name="connsiteX1" fmla="*/ 5961075 w 5961588"/>
              <a:gd name="connsiteY1" fmla="*/ 0 h 513"/>
              <a:gd name="connsiteX2" fmla="*/ 5961588 w 5961588"/>
              <a:gd name="connsiteY2" fmla="*/ 513 h 513"/>
              <a:gd name="connsiteX3" fmla="*/ 0 w 5961588"/>
              <a:gd name="connsiteY3" fmla="*/ 513 h 513"/>
              <a:gd name="connsiteX4" fmla="*/ 0 w 5961588"/>
              <a:gd name="connsiteY4" fmla="*/ 0 h 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588" h="513">
                <a:moveTo>
                  <a:pt x="0" y="0"/>
                </a:moveTo>
                <a:lnTo>
                  <a:pt x="5961075" y="0"/>
                </a:lnTo>
                <a:lnTo>
                  <a:pt x="5961588" y="513"/>
                </a:lnTo>
                <a:lnTo>
                  <a:pt x="0" y="513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EAD4864-681B-3733-4067-A17B2477FF2C}"/>
              </a:ext>
            </a:extLst>
          </p:cNvPr>
          <p:cNvSpPr txBox="1"/>
          <p:nvPr/>
        </p:nvSpPr>
        <p:spPr>
          <a:xfrm>
            <a:off x="6618394" y="1870120"/>
            <a:ext cx="54234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bg1"/>
                </a:solidFill>
                <a:effectLst/>
                <a:latin typeface="Rockwell Condensed" panose="02060603050405020104" pitchFamily="18" charset="0"/>
              </a:rPr>
              <a:t>Table Of Contents</a:t>
            </a:r>
            <a:endParaRPr lang="en-IN" sz="40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0462" y="3447053"/>
            <a:ext cx="718292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5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Introduction</a:t>
            </a:r>
            <a:endParaRPr lang="en-US" sz="2500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5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Business </a:t>
            </a:r>
            <a:r>
              <a:rPr lang="en-US" sz="25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Model &amp; Revenue </a:t>
            </a:r>
            <a:r>
              <a:rPr lang="en-US" sz="25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Streams</a:t>
            </a:r>
            <a:endParaRPr lang="en-US" sz="2500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5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Customer </a:t>
            </a:r>
            <a:r>
              <a:rPr lang="en-US" sz="25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Segments &amp; Market </a:t>
            </a:r>
            <a:r>
              <a:rPr lang="en-US" sz="25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Opportunity</a:t>
            </a:r>
            <a:endParaRPr lang="en-US" sz="2500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5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Strategic </a:t>
            </a:r>
            <a:r>
              <a:rPr lang="en-US" sz="25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Planning &amp; </a:t>
            </a:r>
            <a:r>
              <a:rPr lang="en-US" sz="25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Growth</a:t>
            </a:r>
            <a:endParaRPr lang="en-US" sz="2500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5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Financial </a:t>
            </a:r>
            <a:r>
              <a:rPr lang="en-US" sz="25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Projections &amp; Investment </a:t>
            </a:r>
            <a:r>
              <a:rPr lang="en-US" sz="25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Needs</a:t>
            </a:r>
            <a:endParaRPr lang="en-US" sz="2500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5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Technical Overview</a:t>
            </a:r>
            <a:endParaRPr lang="en-US" sz="2500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5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Innovation </a:t>
            </a:r>
            <a:r>
              <a:rPr lang="en-US" sz="25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&amp; Future Developments</a:t>
            </a:r>
            <a:endParaRPr lang="en-US" sz="25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16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="" xmlns:a16="http://schemas.microsoft.com/office/drawing/2014/main" id="{46E524ED-D0D3-7032-D25F-38F764D61522}"/>
              </a:ext>
            </a:extLst>
          </p:cNvPr>
          <p:cNvSpPr/>
          <p:nvPr/>
        </p:nvSpPr>
        <p:spPr>
          <a:xfrm rot="2700000" flipH="1">
            <a:off x="188615" y="-2331903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="" xmlns:a16="http://schemas.microsoft.com/office/drawing/2014/main" id="{BC3F5183-5EF5-0250-9CF8-C3E7BEDDB0E2}"/>
              </a:ext>
            </a:extLst>
          </p:cNvPr>
          <p:cNvSpPr/>
          <p:nvPr/>
        </p:nvSpPr>
        <p:spPr>
          <a:xfrm rot="2700000">
            <a:off x="5298842" y="6131192"/>
            <a:ext cx="1264932" cy="1264932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15AF2634-77E6-D934-38DF-5BC178B389E4}"/>
              </a:ext>
            </a:extLst>
          </p:cNvPr>
          <p:cNvGrpSpPr/>
          <p:nvPr/>
        </p:nvGrpSpPr>
        <p:grpSpPr>
          <a:xfrm flipH="1">
            <a:off x="424418" y="2268211"/>
            <a:ext cx="4639164" cy="4241904"/>
            <a:chOff x="2087769" y="2723634"/>
            <a:chExt cx="4220086" cy="3858713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F7B62BBC-DD6A-9456-822D-A6CE37B214F9}"/>
                </a:ext>
              </a:extLst>
            </p:cNvPr>
            <p:cNvSpPr/>
            <p:nvPr/>
          </p:nvSpPr>
          <p:spPr>
            <a:xfrm>
              <a:off x="2087769" y="2723634"/>
              <a:ext cx="4137943" cy="3858713"/>
            </a:xfrm>
            <a:custGeom>
              <a:avLst/>
              <a:gdLst>
                <a:gd name="connsiteX0" fmla="*/ 4137184 w 4137943"/>
                <a:gd name="connsiteY0" fmla="*/ 2451322 h 3858713"/>
                <a:gd name="connsiteX1" fmla="*/ 2998572 w 4137943"/>
                <a:gd name="connsiteY1" fmla="*/ 3589934 h 3858713"/>
                <a:gd name="connsiteX2" fmla="*/ 1697302 w 4137943"/>
                <a:gd name="connsiteY2" fmla="*/ 3589934 h 3858713"/>
                <a:gd name="connsiteX3" fmla="*/ 268074 w 4137943"/>
                <a:gd name="connsiteY3" fmla="*/ 2160977 h 3858713"/>
                <a:gd name="connsiteX4" fmla="*/ 268074 w 4137943"/>
                <a:gd name="connsiteY4" fmla="*/ 859706 h 3858713"/>
                <a:gd name="connsiteX5" fmla="*/ 1127996 w 4137943"/>
                <a:gd name="connsiteY5" fmla="*/ 55 h 385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7943" h="3858713">
                  <a:moveTo>
                    <a:pt x="4137184" y="2451322"/>
                  </a:moveTo>
                  <a:lnTo>
                    <a:pt x="2998572" y="3589934"/>
                  </a:lnTo>
                  <a:cubicBezTo>
                    <a:pt x="2638879" y="3948380"/>
                    <a:pt x="2056995" y="3948380"/>
                    <a:pt x="1697302" y="3589934"/>
                  </a:cubicBezTo>
                  <a:lnTo>
                    <a:pt x="268074" y="2160977"/>
                  </a:lnTo>
                  <a:cubicBezTo>
                    <a:pt x="-90371" y="1801284"/>
                    <a:pt x="-90371" y="1219399"/>
                    <a:pt x="268074" y="859706"/>
                  </a:cubicBezTo>
                  <a:lnTo>
                    <a:pt x="1127996" y="55"/>
                  </a:lnTo>
                </a:path>
              </a:pathLst>
            </a:custGeom>
            <a:noFill/>
            <a:ln w="1517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784BEBDC-8478-B782-E343-BCB30CB2723E}"/>
                </a:ext>
              </a:extLst>
            </p:cNvPr>
            <p:cNvSpPr/>
            <p:nvPr/>
          </p:nvSpPr>
          <p:spPr>
            <a:xfrm>
              <a:off x="6143570" y="5093030"/>
              <a:ext cx="164285" cy="164285"/>
            </a:xfrm>
            <a:custGeom>
              <a:avLst/>
              <a:gdLst>
                <a:gd name="connsiteX0" fmla="*/ 164285 w 164285"/>
                <a:gd name="connsiteY0" fmla="*/ 82142 h 164285"/>
                <a:gd name="connsiteX1" fmla="*/ 82143 w 164285"/>
                <a:gd name="connsiteY1" fmla="*/ 164285 h 164285"/>
                <a:gd name="connsiteX2" fmla="*/ 0 w 164285"/>
                <a:gd name="connsiteY2" fmla="*/ 82142 h 164285"/>
                <a:gd name="connsiteX3" fmla="*/ 82143 w 164285"/>
                <a:gd name="connsiteY3" fmla="*/ 0 h 164285"/>
                <a:gd name="connsiteX4" fmla="*/ 164285 w 164285"/>
                <a:gd name="connsiteY4" fmla="*/ 82142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285" h="164285">
                  <a:moveTo>
                    <a:pt x="164285" y="82142"/>
                  </a:moveTo>
                  <a:cubicBezTo>
                    <a:pt x="164285" y="127509"/>
                    <a:pt x="127508" y="164285"/>
                    <a:pt x="82143" y="164285"/>
                  </a:cubicBezTo>
                  <a:cubicBezTo>
                    <a:pt x="36777" y="164285"/>
                    <a:pt x="0" y="127509"/>
                    <a:pt x="0" y="82142"/>
                  </a:cubicBezTo>
                  <a:cubicBezTo>
                    <a:pt x="0" y="36776"/>
                    <a:pt x="36777" y="0"/>
                    <a:pt x="82143" y="0"/>
                  </a:cubicBezTo>
                  <a:cubicBezTo>
                    <a:pt x="127508" y="0"/>
                    <a:pt x="164285" y="36776"/>
                    <a:pt x="164285" y="82142"/>
                  </a:cubicBezTo>
                  <a:close/>
                </a:path>
              </a:pathLst>
            </a:custGeom>
            <a:solidFill>
              <a:schemeClr val="bg1"/>
            </a:solidFill>
            <a:ln w="270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2601DC2E-3A76-D59A-21FF-912BD645B034}"/>
              </a:ext>
            </a:extLst>
          </p:cNvPr>
          <p:cNvSpPr/>
          <p:nvPr/>
        </p:nvSpPr>
        <p:spPr>
          <a:xfrm rot="18949176">
            <a:off x="829438" y="2190035"/>
            <a:ext cx="3365512" cy="3365512"/>
          </a:xfrm>
          <a:prstGeom prst="roundRect">
            <a:avLst/>
          </a:pr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757CD442-FC26-0AA5-8DAC-F2F71B6CF458}"/>
              </a:ext>
            </a:extLst>
          </p:cNvPr>
          <p:cNvGrpSpPr/>
          <p:nvPr/>
        </p:nvGrpSpPr>
        <p:grpSpPr>
          <a:xfrm>
            <a:off x="760298" y="384400"/>
            <a:ext cx="4687044" cy="5925003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>
              <a:extLst>
                <a:ext uri="{FF2B5EF4-FFF2-40B4-BE49-F238E27FC236}">
                  <a16:creationId xmlns="" xmlns:a16="http://schemas.microsoft.com/office/drawing/2014/main" id="{2C773238-8F90-4B3C-3178-19FCD72E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>
              <a:extLst>
                <a:ext uri="{FF2B5EF4-FFF2-40B4-BE49-F238E27FC236}">
                  <a16:creationId xmlns="" xmlns:a16="http://schemas.microsoft.com/office/drawing/2014/main" id="{60E2B889-3A9D-BF70-C3B1-C353543C3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Rectangle 1"/>
          <p:cNvSpPr/>
          <p:nvPr/>
        </p:nvSpPr>
        <p:spPr>
          <a:xfrm>
            <a:off x="6476176" y="1091343"/>
            <a:ext cx="535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Challenges in Waste Management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9162" y="2249351"/>
            <a:ext cx="6923635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Inefficient Waste Segregation and Collection leads to increased pollution and ineffective waste management</a:t>
            </a:r>
            <a:r>
              <a:rPr lang="en-US" sz="19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High Dependency on Manual Labor makes sorting costly, time-consuming, and unsustainable</a:t>
            </a:r>
            <a:r>
              <a:rPr lang="en-US" sz="19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Limited Awareness and Adoption of Smart Waste </a:t>
            </a:r>
            <a:r>
              <a:rPr lang="en-US" sz="19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Solutions </a:t>
            </a:r>
            <a:r>
              <a:rPr lang="en-US" sz="19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prevent the implementation of automated waste management systems</a:t>
            </a:r>
            <a:r>
              <a:rPr lang="en-US" sz="19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Poor Waste Segregation reduces the efficiency of waste-to-energy conversion, limiting recycling potential and increasing landfill waste.</a:t>
            </a:r>
          </a:p>
        </p:txBody>
      </p:sp>
    </p:spTree>
    <p:extLst>
      <p:ext uri="{BB962C8B-B14F-4D97-AF65-F5344CB8AC3E}">
        <p14:creationId xmlns:p14="http://schemas.microsoft.com/office/powerpoint/2010/main" val="169095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="" xmlns:a16="http://schemas.microsoft.com/office/drawing/2014/main" id="{0116D83D-4F6D-2AD1-FCF9-9D60002531C8}"/>
              </a:ext>
            </a:extLst>
          </p:cNvPr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Graphic 2">
            <a:extLst>
              <a:ext uri="{FF2B5EF4-FFF2-40B4-BE49-F238E27FC236}">
                <a16:creationId xmlns="" xmlns:a16="http://schemas.microsoft.com/office/drawing/2014/main" id="{50BEE4FC-6A82-849F-1EBD-AB1AC9B31430}"/>
              </a:ext>
            </a:extLst>
          </p:cNvPr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104" name="Picture 8" descr="Hire Chatbot Developers | Hire Remote Chatbot Developers In India  -Prismetric">
            <a:extLst>
              <a:ext uri="{FF2B5EF4-FFF2-40B4-BE49-F238E27FC236}">
                <a16:creationId xmlns="" xmlns:a16="http://schemas.microsoft.com/office/drawing/2014/main" id="{31648E2E-E2CC-C61C-FB8D-B2397660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10286" y="1620778"/>
            <a:ext cx="462209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Rockwell Condensed" panose="02060603050405020104" pitchFamily="18" charset="0"/>
              </a:rPr>
              <a:t>What Makes </a:t>
            </a:r>
            <a:r>
              <a:rPr lang="en-US" sz="35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SORTIFY Unique</a:t>
            </a:r>
            <a:r>
              <a:rPr lang="en-US" sz="3500" dirty="0">
                <a:solidFill>
                  <a:schemeClr val="bg1"/>
                </a:solidFill>
                <a:latin typeface="Rockwell Condensed" panose="02060603050405020104" pitchFamily="18" charset="0"/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412705" y="2534213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Fully Autonomous Waste Management powered by AI for efficient sorting and collection.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  <a:latin typeface="Rockwell Condensed" panose="02060603050405020104" pitchFamily="18" charset="0"/>
              </a:rPr>
              <a:t>IoT</a:t>
            </a:r>
            <a:r>
              <a:rPr lang="en-US" sz="20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 and GPS-Enabled Real-Time Tracking allows users to monitor bot performance and waste collection progress.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Minimizes Human Dependency by automating waste segregation, reducing labor costs and inefficiency.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Adaptable for Multiple Environments, including schools, industries, public spaces, and smart cities.</a:t>
            </a:r>
            <a:endParaRPr lang="en-US" sz="20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6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5F98D404-0556-1F2A-168F-213DD2D75078}"/>
              </a:ext>
            </a:extLst>
          </p:cNvPr>
          <p:cNvSpPr/>
          <p:nvPr/>
        </p:nvSpPr>
        <p:spPr>
          <a:xfrm rot="2700000">
            <a:off x="11205711" y="355457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E619EAA2-66EC-0078-7153-4ACE4355796F}"/>
              </a:ext>
            </a:extLst>
          </p:cNvPr>
          <p:cNvSpPr/>
          <p:nvPr/>
        </p:nvSpPr>
        <p:spPr>
          <a:xfrm rot="2700000">
            <a:off x="8960416" y="1261354"/>
            <a:ext cx="4258082" cy="7376543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027" name="Picture 3" descr="Chatbot Portal - Create AI Powered Chatbots for your Business">
            <a:extLst>
              <a:ext uri="{FF2B5EF4-FFF2-40B4-BE49-F238E27FC236}">
                <a16:creationId xmlns="" xmlns:a16="http://schemas.microsoft.com/office/drawing/2014/main" id="{D49F2476-E011-3DF6-78B0-2944C267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45" y="614777"/>
            <a:ext cx="5976534" cy="520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0254" y="739859"/>
            <a:ext cx="576779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Sortify’s</a:t>
            </a:r>
            <a:r>
              <a:rPr lang="en-US" sz="30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 Revenue &amp; Growth Strategy</a:t>
            </a:r>
          </a:p>
        </p:txBody>
      </p:sp>
      <p:sp>
        <p:nvSpPr>
          <p:cNvPr id="4" name="Rectangle 3"/>
          <p:cNvSpPr/>
          <p:nvPr/>
        </p:nvSpPr>
        <p:spPr>
          <a:xfrm>
            <a:off x="210254" y="1570619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200" b="1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r>
              <a:rPr lang="en-US" sz="22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Revenue Streams: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Direct 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Product Sales of </a:t>
            </a:r>
            <a:r>
              <a:rPr lang="en-US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Sortify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 bots to institutions and municipalities.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Annual Maintenance Contracts for long-term servicing and upgrades.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Subscription-Based </a:t>
            </a:r>
            <a:r>
              <a:rPr lang="en-US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IoT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 Services for remote monitoring and real-time 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analytics.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Data 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Analytics Services for waste tracking insights and optimization strategies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Cost Structure</a:t>
            </a:r>
            <a:r>
              <a:rPr lang="en-US" sz="22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:</a:t>
            </a:r>
            <a:endParaRPr lang="en-US" sz="22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Hardware Costs: ₹35,000 - ₹50,000 per unit.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Software Development: ₹20,000 (in-house).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Manufacturing &amp; Assembly: ₹15,000 - ₹30,000 per unit.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Marketing &amp; Maintenance: ₹50,000 per year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Prototype Costs: ₹25,000 </a:t>
            </a: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8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2">
            <a:extLst>
              <a:ext uri="{FF2B5EF4-FFF2-40B4-BE49-F238E27FC236}">
                <a16:creationId xmlns="" xmlns:a16="http://schemas.microsoft.com/office/drawing/2014/main" id="{C734DDF9-422F-1133-68A8-0D9F4A05663B}"/>
              </a:ext>
            </a:extLst>
          </p:cNvPr>
          <p:cNvSpPr/>
          <p:nvPr/>
        </p:nvSpPr>
        <p:spPr>
          <a:xfrm>
            <a:off x="253" y="4133850"/>
            <a:ext cx="6087109" cy="272262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5" name="Picture 14" descr="A picture containing screenshot, cartoon&#10;&#10;Description automatically generated">
            <a:extLst>
              <a:ext uri="{FF2B5EF4-FFF2-40B4-BE49-F238E27FC236}">
                <a16:creationId xmlns="" xmlns:a16="http://schemas.microsoft.com/office/drawing/2014/main" id="{9E399437-0DC1-B366-272A-23ECE28AD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3" y="1538139"/>
            <a:ext cx="5352299" cy="444399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469811" y="654201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Who Can Benefit from </a:t>
            </a:r>
            <a:r>
              <a:rPr lang="en-US" sz="3200" b="1" dirty="0" err="1" smtClean="0">
                <a:solidFill>
                  <a:schemeClr val="bg1"/>
                </a:solidFill>
                <a:latin typeface="Rockwell Condensed" panose="02060603050405020104" pitchFamily="18" charset="0"/>
              </a:rPr>
              <a:t>Sortify</a:t>
            </a:r>
            <a:r>
              <a:rPr lang="en-US" sz="32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?</a:t>
            </a:r>
            <a:endParaRPr lang="en-US" sz="32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96641" y="1456194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200" b="1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r>
              <a:rPr lang="en-US" sz="22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Primary </a:t>
            </a:r>
            <a:r>
              <a:rPr lang="en-US" sz="22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Customers: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Educational Institutions such as schools and colleges to promote eco-friendly waste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Gated Communities for maintaining cleaner residential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Industrial Parks 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and Theatres to 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optimize large-scale waste collection and disposal.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Event &amp; Exhibition Centers for efficient post-event waste handling</a:t>
            </a:r>
            <a:r>
              <a:rPr lang="en-US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endParaRPr lang="en-US" sz="2200" b="1" dirty="0" smtClean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r>
              <a:rPr lang="en-US" sz="22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Secondary Customers:</a:t>
            </a:r>
            <a:endParaRPr lang="en-US" sz="22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Non-Governmental Organizations (NGOs) focusing on environmental sustainability.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Corporate Social Responsibility (CSR) Initiatives for industries adopting green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Tourist Spot Management Authorities for maintaining cleanliness in high-traffic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Cleaning Service Providers for optimizing waste collection processes.</a:t>
            </a:r>
          </a:p>
        </p:txBody>
      </p:sp>
    </p:spTree>
    <p:extLst>
      <p:ext uri="{BB962C8B-B14F-4D97-AF65-F5344CB8AC3E}">
        <p14:creationId xmlns:p14="http://schemas.microsoft.com/office/powerpoint/2010/main" val="261626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F67AF9D-3BA9-3431-A35B-56BB30B5AA8E}"/>
              </a:ext>
            </a:extLst>
          </p:cNvPr>
          <p:cNvSpPr/>
          <p:nvPr/>
        </p:nvSpPr>
        <p:spPr>
          <a:xfrm>
            <a:off x="6137570" y="0"/>
            <a:ext cx="6061266" cy="6862608"/>
          </a:xfrm>
          <a:custGeom>
            <a:avLst/>
            <a:gdLst>
              <a:gd name="connsiteX0" fmla="*/ 6060189 w 6061266"/>
              <a:gd name="connsiteY0" fmla="*/ -396 h 6862608"/>
              <a:gd name="connsiteX1" fmla="*/ 6060189 w 6061266"/>
              <a:gd name="connsiteY1" fmla="*/ 6862213 h 6862608"/>
              <a:gd name="connsiteX2" fmla="*/ 3304519 w 6061266"/>
              <a:gd name="connsiteY2" fmla="*/ 6862213 h 6862608"/>
              <a:gd name="connsiteX3" fmla="*/ 449098 w 6061266"/>
              <a:gd name="connsiteY3" fmla="*/ 4006249 h 6862608"/>
              <a:gd name="connsiteX4" fmla="*/ 447741 w 6061266"/>
              <a:gd name="connsiteY4" fmla="*/ 1835732 h 6862608"/>
              <a:gd name="connsiteX5" fmla="*/ 449098 w 6061266"/>
              <a:gd name="connsiteY5" fmla="*/ 1834458 h 6862608"/>
              <a:gd name="connsiteX6" fmla="*/ 2283951 w 6061266"/>
              <a:gd name="connsiteY6" fmla="*/ -396 h 686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266" h="6862608">
                <a:moveTo>
                  <a:pt x="6060189" y="-396"/>
                </a:moveTo>
                <a:lnTo>
                  <a:pt x="6060189" y="6862213"/>
                </a:lnTo>
                <a:lnTo>
                  <a:pt x="3304519" y="6862213"/>
                </a:lnTo>
                <a:lnTo>
                  <a:pt x="449098" y="4006249"/>
                </a:lnTo>
                <a:cubicBezTo>
                  <a:pt x="-150502" y="3407244"/>
                  <a:pt x="-151316" y="2435468"/>
                  <a:pt x="447741" y="1835732"/>
                </a:cubicBezTo>
                <a:cubicBezTo>
                  <a:pt x="448284" y="1835326"/>
                  <a:pt x="448555" y="1834892"/>
                  <a:pt x="449098" y="1834458"/>
                </a:cubicBezTo>
                <a:lnTo>
                  <a:pt x="2283951" y="-396"/>
                </a:lnTo>
                <a:close/>
              </a:path>
            </a:pathLst>
          </a:custGeom>
          <a:gradFill>
            <a:gsLst>
              <a:gs pos="0">
                <a:srgbClr val="A327E1"/>
              </a:gs>
              <a:gs pos="40000">
                <a:srgbClr val="8227DF"/>
              </a:gs>
              <a:gs pos="100000">
                <a:srgbClr val="4826DC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BB096323-45C7-8330-AD7D-0F15411CFE51}"/>
              </a:ext>
            </a:extLst>
          </p:cNvPr>
          <p:cNvSpPr/>
          <p:nvPr/>
        </p:nvSpPr>
        <p:spPr>
          <a:xfrm>
            <a:off x="6072537" y="444304"/>
            <a:ext cx="3017316" cy="5622475"/>
          </a:xfrm>
          <a:custGeom>
            <a:avLst/>
            <a:gdLst>
              <a:gd name="connsiteX0" fmla="*/ 577177 w 3017316"/>
              <a:gd name="connsiteY0" fmla="*/ 5150424 h 5622475"/>
              <a:gd name="connsiteX1" fmla="*/ 1048835 w 3017316"/>
              <a:gd name="connsiteY1" fmla="*/ 5622080 h 5622475"/>
              <a:gd name="connsiteX2" fmla="*/ 1021728 w 3017316"/>
              <a:gd name="connsiteY2" fmla="*/ 5622080 h 5622475"/>
              <a:gd name="connsiteX3" fmla="*/ 563353 w 3017316"/>
              <a:gd name="connsiteY3" fmla="*/ 5163706 h 5622475"/>
              <a:gd name="connsiteX4" fmla="*/ 562810 w 3017316"/>
              <a:gd name="connsiteY4" fmla="*/ 2439643 h 5622475"/>
              <a:gd name="connsiteX5" fmla="*/ 563353 w 3017316"/>
              <a:gd name="connsiteY5" fmla="*/ 2439209 h 5622475"/>
              <a:gd name="connsiteX6" fmla="*/ 3002957 w 3017316"/>
              <a:gd name="connsiteY6" fmla="*/ -396 h 5622475"/>
              <a:gd name="connsiteX7" fmla="*/ 3016239 w 3017316"/>
              <a:gd name="connsiteY7" fmla="*/ 13158 h 5622475"/>
              <a:gd name="connsiteX8" fmla="*/ 576635 w 3017316"/>
              <a:gd name="connsiteY8" fmla="*/ 2452762 h 5622475"/>
              <a:gd name="connsiteX9" fmla="*/ 576635 w 3017316"/>
              <a:gd name="connsiteY9" fmla="*/ 5150424 h 56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17316" h="5622475">
                <a:moveTo>
                  <a:pt x="577177" y="5150424"/>
                </a:moveTo>
                <a:lnTo>
                  <a:pt x="1048835" y="5622080"/>
                </a:lnTo>
                <a:lnTo>
                  <a:pt x="1021728" y="5622080"/>
                </a:lnTo>
                <a:lnTo>
                  <a:pt x="563353" y="5163706"/>
                </a:lnTo>
                <a:cubicBezTo>
                  <a:pt x="-189130" y="4411604"/>
                  <a:pt x="-189130" y="3191990"/>
                  <a:pt x="562810" y="2439643"/>
                </a:cubicBezTo>
                <a:cubicBezTo>
                  <a:pt x="563081" y="2439507"/>
                  <a:pt x="563081" y="2439345"/>
                  <a:pt x="563353" y="2439209"/>
                </a:cubicBezTo>
                <a:lnTo>
                  <a:pt x="3002957" y="-396"/>
                </a:lnTo>
                <a:lnTo>
                  <a:pt x="3016239" y="13158"/>
                </a:lnTo>
                <a:lnTo>
                  <a:pt x="576635" y="2452762"/>
                </a:lnTo>
                <a:cubicBezTo>
                  <a:pt x="-167986" y="3197873"/>
                  <a:pt x="-167986" y="4405313"/>
                  <a:pt x="576635" y="5150424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FD07D448-B036-5B4A-BD45-80EC2F62178C}"/>
              </a:ext>
            </a:extLst>
          </p:cNvPr>
          <p:cNvSpPr/>
          <p:nvPr/>
        </p:nvSpPr>
        <p:spPr>
          <a:xfrm rot="2700000">
            <a:off x="5612356" y="531330"/>
            <a:ext cx="1006201" cy="1006201"/>
          </a:xfrm>
          <a:prstGeom prst="roundRect">
            <a:avLst/>
          </a:pr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F8B13636-25C0-22E7-6488-1EA4E7562CAC}"/>
              </a:ext>
            </a:extLst>
          </p:cNvPr>
          <p:cNvSpPr/>
          <p:nvPr/>
        </p:nvSpPr>
        <p:spPr>
          <a:xfrm>
            <a:off x="7968833" y="1155288"/>
            <a:ext cx="179988" cy="179988"/>
          </a:xfrm>
          <a:custGeom>
            <a:avLst/>
            <a:gdLst>
              <a:gd name="connsiteX0" fmla="*/ 179988 w 179988"/>
              <a:gd name="connsiteY0" fmla="*/ 89994 h 179988"/>
              <a:gd name="connsiteX1" fmla="*/ 89994 w 179988"/>
              <a:gd name="connsiteY1" fmla="*/ 179989 h 179988"/>
              <a:gd name="connsiteX2" fmla="*/ -1 w 179988"/>
              <a:gd name="connsiteY2" fmla="*/ 89994 h 179988"/>
              <a:gd name="connsiteX3" fmla="*/ 89994 w 179988"/>
              <a:gd name="connsiteY3" fmla="*/ 0 h 179988"/>
              <a:gd name="connsiteX4" fmla="*/ 179988 w 179988"/>
              <a:gd name="connsiteY4" fmla="*/ 89994 h 17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88" h="179988">
                <a:moveTo>
                  <a:pt x="179988" y="89994"/>
                </a:moveTo>
                <a:cubicBezTo>
                  <a:pt x="179988" y="139697"/>
                  <a:pt x="139697" y="179989"/>
                  <a:pt x="89994" y="179989"/>
                </a:cubicBezTo>
                <a:cubicBezTo>
                  <a:pt x="40291" y="179989"/>
                  <a:pt x="-1" y="139697"/>
                  <a:pt x="-1" y="89994"/>
                </a:cubicBezTo>
                <a:cubicBezTo>
                  <a:pt x="-1" y="40292"/>
                  <a:pt x="40291" y="0"/>
                  <a:pt x="89994" y="0"/>
                </a:cubicBezTo>
                <a:cubicBezTo>
                  <a:pt x="139697" y="0"/>
                  <a:pt x="179988" y="40292"/>
                  <a:pt x="179988" y="89994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8263" name="Picture 7" descr="How Does AI Chatbot Enhance Customer Experiences and Legacy?">
            <a:extLst>
              <a:ext uri="{FF2B5EF4-FFF2-40B4-BE49-F238E27FC236}">
                <a16:creationId xmlns="" xmlns:a16="http://schemas.microsoft.com/office/drawing/2014/main" id="{3DA5920A-1A4A-3E86-FF12-A9548B0C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813636"/>
            <a:ext cx="6282958" cy="57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5650" y="1072578"/>
            <a:ext cx="6922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Market Opportunity &amp; Industry Overview</a:t>
            </a:r>
            <a:endParaRPr lang="en-US" sz="32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650" y="1945644"/>
            <a:ext cx="6096000" cy="38164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Rockwell Condensed" panose="02060603050405020104" pitchFamily="18" charset="0"/>
              </a:rPr>
              <a:t>Global Waste Management Market is projected to reach $2.5 trillion by 2030</a:t>
            </a:r>
            <a:r>
              <a:rPr lang="en-US" sz="22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Rockwell Condensed" panose="02060603050405020104" pitchFamily="18" charset="0"/>
              </a:rPr>
              <a:t>Urban waste generation is increasing due to population growth and industrialization</a:t>
            </a:r>
            <a:r>
              <a:rPr lang="en-US" sz="22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Rockwell Condensed" panose="02060603050405020104" pitchFamily="18" charset="0"/>
              </a:rPr>
              <a:t>Governments and organizations are investing in smart waste solutions to meet sustainability goals</a:t>
            </a:r>
            <a:r>
              <a:rPr lang="en-US" sz="22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Sortify</a:t>
            </a:r>
            <a:r>
              <a:rPr lang="en-US" sz="2200" dirty="0">
                <a:solidFill>
                  <a:schemeClr val="bg1"/>
                </a:solidFill>
                <a:latin typeface="Rockwell Condensed" panose="02060603050405020104" pitchFamily="18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aligns </a:t>
            </a:r>
            <a:r>
              <a:rPr lang="en-US" sz="2200" dirty="0">
                <a:solidFill>
                  <a:schemeClr val="bg1"/>
                </a:solidFill>
                <a:latin typeface="Rockwell Condensed" panose="02060603050405020104" pitchFamily="18" charset="0"/>
              </a:rPr>
              <a:t>with global initiatives such as UN Sustainable Development Goals (SDGs) for environmental sustainability. </a:t>
            </a:r>
          </a:p>
        </p:txBody>
      </p:sp>
    </p:spTree>
    <p:extLst>
      <p:ext uri="{BB962C8B-B14F-4D97-AF65-F5344CB8AC3E}">
        <p14:creationId xmlns:p14="http://schemas.microsoft.com/office/powerpoint/2010/main" val="237056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2A5BB16A-43E8-3A3A-89C6-65C21BEE1905}"/>
              </a:ext>
            </a:extLst>
          </p:cNvPr>
          <p:cNvSpPr/>
          <p:nvPr/>
        </p:nvSpPr>
        <p:spPr>
          <a:xfrm>
            <a:off x="8900583" y="5763894"/>
            <a:ext cx="3291416" cy="1094105"/>
          </a:xfrm>
          <a:custGeom>
            <a:avLst/>
            <a:gdLst>
              <a:gd name="connsiteX0" fmla="*/ 3291164 w 3291416"/>
              <a:gd name="connsiteY0" fmla="*/ -414 h 1094105"/>
              <a:gd name="connsiteX1" fmla="*/ 3291164 w 3291416"/>
              <a:gd name="connsiteY1" fmla="*/ 1093691 h 1094105"/>
              <a:gd name="connsiteX2" fmla="*/ -253 w 3291416"/>
              <a:gd name="connsiteY2" fmla="*/ 1093691 h 1094105"/>
              <a:gd name="connsiteX3" fmla="*/ 398422 w 3291416"/>
              <a:gd name="connsiteY3" fmla="*/ 871441 h 109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1416" h="1094105">
                <a:moveTo>
                  <a:pt x="3291164" y="-414"/>
                </a:moveTo>
                <a:lnTo>
                  <a:pt x="3291164" y="1093691"/>
                </a:lnTo>
                <a:lnTo>
                  <a:pt x="-253" y="1093691"/>
                </a:lnTo>
                <a:cubicBezTo>
                  <a:pt x="114894" y="991424"/>
                  <a:pt x="250889" y="915573"/>
                  <a:pt x="398422" y="871441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72BAAF58-5595-7977-F199-DD012E4B36E0}"/>
              </a:ext>
            </a:extLst>
          </p:cNvPr>
          <p:cNvSpPr/>
          <p:nvPr/>
        </p:nvSpPr>
        <p:spPr>
          <a:xfrm flipH="1" flipV="1">
            <a:off x="1372246" y="-340659"/>
            <a:ext cx="6086389" cy="4933803"/>
          </a:xfrm>
          <a:custGeom>
            <a:avLst/>
            <a:gdLst>
              <a:gd name="connsiteX0" fmla="*/ 7507246 w 7519904"/>
              <a:gd name="connsiteY0" fmla="*/ 6095439 h 6095852"/>
              <a:gd name="connsiteX1" fmla="*/ -253 w 7519904"/>
              <a:gd name="connsiteY1" fmla="*/ 6095439 h 6095852"/>
              <a:gd name="connsiteX2" fmla="*/ -253 w 7519904"/>
              <a:gd name="connsiteY2" fmla="*/ 1421944 h 6095852"/>
              <a:gd name="connsiteX3" fmla="*/ 4107985 w 7519904"/>
              <a:gd name="connsiteY3" fmla="*/ 74580 h 6095852"/>
              <a:gd name="connsiteX4" fmla="*/ 6000497 w 7519904"/>
              <a:gd name="connsiteY4" fmla="*/ 1032584 h 6095852"/>
              <a:gd name="connsiteX5" fmla="*/ 7444381 w 7519904"/>
              <a:gd name="connsiteY5" fmla="*/ 5435251 h 6095852"/>
              <a:gd name="connsiteX6" fmla="*/ 7507246 w 7519904"/>
              <a:gd name="connsiteY6" fmla="*/ 6095439 h 609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9904" h="6095852">
                <a:moveTo>
                  <a:pt x="7507246" y="6095439"/>
                </a:moveTo>
                <a:lnTo>
                  <a:pt x="-253" y="6095439"/>
                </a:lnTo>
                <a:lnTo>
                  <a:pt x="-253" y="1421944"/>
                </a:lnTo>
                <a:lnTo>
                  <a:pt x="4107985" y="74580"/>
                </a:lnTo>
                <a:cubicBezTo>
                  <a:pt x="4895121" y="-183367"/>
                  <a:pt x="5742359" y="245512"/>
                  <a:pt x="6000497" y="1032584"/>
                </a:cubicBezTo>
                <a:lnTo>
                  <a:pt x="7444381" y="5435251"/>
                </a:lnTo>
                <a:cubicBezTo>
                  <a:pt x="7514549" y="5647817"/>
                  <a:pt x="7536044" y="5873443"/>
                  <a:pt x="7507246" y="6095439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0242" name="Picture 2" descr="Data Analysis Chatbot Speeds Results for Pharma Co |Success Story |  Absolutdata">
            <a:extLst>
              <a:ext uri="{FF2B5EF4-FFF2-40B4-BE49-F238E27FC236}">
                <a16:creationId xmlns="" xmlns:a16="http://schemas.microsoft.com/office/drawing/2014/main" id="{3F743FED-53BA-BBF1-E9FF-DADE68159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96" y="681797"/>
            <a:ext cx="4130592" cy="579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5414" y="845292"/>
            <a:ext cx="68957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Business Scalability &amp; Future Expansion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5414" y="1578477"/>
            <a:ext cx="72641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Short-Term Goals (1-2 Years</a:t>
            </a:r>
            <a:r>
              <a:rPr lang="en-US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Launch pilot projects in schools, universities, and gated communities.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Secure initial customers and test real-world waste sorting efficiency.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Strengthen mobile app features and </a:t>
            </a:r>
            <a:r>
              <a:rPr lang="en-US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IoT</a:t>
            </a: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 connectivity.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Mid-Term Goals (3-5 Years</a:t>
            </a:r>
            <a:r>
              <a:rPr lang="en-US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Scale production to municipal corporations and smart cities.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Develop modular waste bots for different environments (e.g., beaches, industrial zones).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Establish partnerships with sustainability-driven corporations.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Long-Term Vision (5+ Years</a:t>
            </a:r>
            <a:r>
              <a:rPr lang="en-US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Expand internationally with customized solutions for different waste management needs.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Integrate machine learning to predict waste trends and optimize collection routes.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Rockwell Condensed" panose="02060603050405020104" pitchFamily="18" charset="0"/>
              </a:rPr>
              <a:t>Develop a network of interconnected smart waste bots.</a:t>
            </a:r>
          </a:p>
        </p:txBody>
      </p:sp>
    </p:spTree>
    <p:extLst>
      <p:ext uri="{BB962C8B-B14F-4D97-AF65-F5344CB8AC3E}">
        <p14:creationId xmlns:p14="http://schemas.microsoft.com/office/powerpoint/2010/main" val="11516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FABA643B-43C1-D7F2-1D6B-CA9A28E17CB7}"/>
              </a:ext>
            </a:extLst>
          </p:cNvPr>
          <p:cNvGrpSpPr/>
          <p:nvPr/>
        </p:nvGrpSpPr>
        <p:grpSpPr>
          <a:xfrm flipH="1">
            <a:off x="8022618" y="1271384"/>
            <a:ext cx="5713046" cy="5729491"/>
            <a:chOff x="-1544990" y="1265054"/>
            <a:chExt cx="5713046" cy="5729491"/>
          </a:xfrm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240B7F17-D571-B887-DCCE-7FB095381AB7}"/>
                </a:ext>
              </a:extLst>
            </p:cNvPr>
            <p:cNvSpPr/>
            <p:nvPr/>
          </p:nvSpPr>
          <p:spPr>
            <a:xfrm rot="2700000">
              <a:off x="-1553213" y="1273277"/>
              <a:ext cx="5729491" cy="5713046"/>
            </a:xfrm>
            <a:custGeom>
              <a:avLst/>
              <a:gdLst>
                <a:gd name="connsiteX0" fmla="*/ 279694 w 5729491"/>
                <a:gd name="connsiteY0" fmla="*/ 279694 h 5713046"/>
                <a:gd name="connsiteX1" fmla="*/ 954934 w 5729491"/>
                <a:gd name="connsiteY1" fmla="*/ 0 h 5713046"/>
                <a:gd name="connsiteX2" fmla="*/ 4774555 w 5729491"/>
                <a:gd name="connsiteY2" fmla="*/ 0 h 5713046"/>
                <a:gd name="connsiteX3" fmla="*/ 5729491 w 5729491"/>
                <a:gd name="connsiteY3" fmla="*/ 954934 h 5713046"/>
                <a:gd name="connsiteX4" fmla="*/ 5729489 w 5729491"/>
                <a:gd name="connsiteY4" fmla="*/ 3850037 h 5713046"/>
                <a:gd name="connsiteX5" fmla="*/ 3866481 w 5729491"/>
                <a:gd name="connsiteY5" fmla="*/ 5713046 h 5713046"/>
                <a:gd name="connsiteX6" fmla="*/ 0 w 5729491"/>
                <a:gd name="connsiteY6" fmla="*/ 1846565 h 5713046"/>
                <a:gd name="connsiteX7" fmla="*/ 0 w 5729491"/>
                <a:gd name="connsiteY7" fmla="*/ 954934 h 5713046"/>
                <a:gd name="connsiteX8" fmla="*/ 279694 w 5729491"/>
                <a:gd name="connsiteY8" fmla="*/ 279694 h 571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9491" h="5713046">
                  <a:moveTo>
                    <a:pt x="279694" y="279694"/>
                  </a:moveTo>
                  <a:cubicBezTo>
                    <a:pt x="452503" y="106885"/>
                    <a:pt x="691237" y="0"/>
                    <a:pt x="954934" y="0"/>
                  </a:cubicBezTo>
                  <a:lnTo>
                    <a:pt x="4774555" y="0"/>
                  </a:lnTo>
                  <a:cubicBezTo>
                    <a:pt x="5301951" y="0"/>
                    <a:pt x="5729489" y="427539"/>
                    <a:pt x="5729491" y="954934"/>
                  </a:cubicBezTo>
                  <a:lnTo>
                    <a:pt x="5729489" y="3850037"/>
                  </a:lnTo>
                  <a:lnTo>
                    <a:pt x="3866481" y="5713046"/>
                  </a:lnTo>
                  <a:lnTo>
                    <a:pt x="0" y="1846565"/>
                  </a:lnTo>
                  <a:lnTo>
                    <a:pt x="0" y="954934"/>
                  </a:lnTo>
                  <a:cubicBezTo>
                    <a:pt x="0" y="691237"/>
                    <a:pt x="106885" y="452503"/>
                    <a:pt x="279694" y="279694"/>
                  </a:cubicBezTo>
                  <a:close/>
                </a:path>
              </a:pathLst>
            </a:cu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54D8CE7E-909E-D860-71E6-FF70B1E439D2}"/>
                </a:ext>
              </a:extLst>
            </p:cNvPr>
            <p:cNvSpPr/>
            <p:nvPr/>
          </p:nvSpPr>
          <p:spPr>
            <a:xfrm rot="8100000">
              <a:off x="-1057600" y="1772181"/>
              <a:ext cx="4727179" cy="4727179"/>
            </a:xfrm>
            <a:custGeom>
              <a:avLst/>
              <a:gdLst>
                <a:gd name="connsiteX0" fmla="*/ 230764 w 4727179"/>
                <a:gd name="connsiteY0" fmla="*/ 4496415 h 4727179"/>
                <a:gd name="connsiteX1" fmla="*/ 1 w 4727179"/>
                <a:gd name="connsiteY1" fmla="*/ 3939300 h 4727179"/>
                <a:gd name="connsiteX2" fmla="*/ 0 w 4727179"/>
                <a:gd name="connsiteY2" fmla="*/ 787880 h 4727179"/>
                <a:gd name="connsiteX3" fmla="*/ 787879 w 4727179"/>
                <a:gd name="connsiteY3" fmla="*/ 1 h 4727179"/>
                <a:gd name="connsiteX4" fmla="*/ 3939300 w 4727179"/>
                <a:gd name="connsiteY4" fmla="*/ 0 h 4727179"/>
                <a:gd name="connsiteX5" fmla="*/ 4727179 w 4727179"/>
                <a:gd name="connsiteY5" fmla="*/ 787879 h 4727179"/>
                <a:gd name="connsiteX6" fmla="*/ 4727179 w 4727179"/>
                <a:gd name="connsiteY6" fmla="*/ 1830507 h 4727179"/>
                <a:gd name="connsiteX7" fmla="*/ 1830507 w 4727179"/>
                <a:gd name="connsiteY7" fmla="*/ 4727179 h 4727179"/>
                <a:gd name="connsiteX8" fmla="*/ 787879 w 4727179"/>
                <a:gd name="connsiteY8" fmla="*/ 4727179 h 4727179"/>
                <a:gd name="connsiteX9" fmla="*/ 230764 w 4727179"/>
                <a:gd name="connsiteY9" fmla="*/ 4496415 h 4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7179" h="4727179">
                  <a:moveTo>
                    <a:pt x="230764" y="4496415"/>
                  </a:moveTo>
                  <a:cubicBezTo>
                    <a:pt x="88186" y="4353837"/>
                    <a:pt x="0" y="4156867"/>
                    <a:pt x="1" y="3939300"/>
                  </a:cubicBezTo>
                  <a:lnTo>
                    <a:pt x="0" y="787880"/>
                  </a:lnTo>
                  <a:cubicBezTo>
                    <a:pt x="0" y="352746"/>
                    <a:pt x="352745" y="1"/>
                    <a:pt x="787879" y="1"/>
                  </a:cubicBezTo>
                  <a:lnTo>
                    <a:pt x="3939300" y="0"/>
                  </a:lnTo>
                  <a:cubicBezTo>
                    <a:pt x="4374434" y="0"/>
                    <a:pt x="4727179" y="352746"/>
                    <a:pt x="4727179" y="787879"/>
                  </a:cubicBezTo>
                  <a:lnTo>
                    <a:pt x="4727179" y="1830507"/>
                  </a:lnTo>
                  <a:lnTo>
                    <a:pt x="1830507" y="4727179"/>
                  </a:lnTo>
                  <a:lnTo>
                    <a:pt x="787879" y="4727179"/>
                  </a:lnTo>
                  <a:cubicBezTo>
                    <a:pt x="570312" y="4727179"/>
                    <a:pt x="373342" y="4638993"/>
                    <a:pt x="230764" y="4496415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6979A282-79CB-CDA0-14D3-001717461821}"/>
                </a:ext>
              </a:extLst>
            </p:cNvPr>
            <p:cNvSpPr/>
            <p:nvPr/>
          </p:nvSpPr>
          <p:spPr>
            <a:xfrm rot="8100000">
              <a:off x="-556445" y="2273168"/>
              <a:ext cx="3724869" cy="3724869"/>
            </a:xfrm>
            <a:custGeom>
              <a:avLst/>
              <a:gdLst>
                <a:gd name="connsiteX0" fmla="*/ 181835 w 3724869"/>
                <a:gd name="connsiteY0" fmla="*/ 3543034 h 3724869"/>
                <a:gd name="connsiteX1" fmla="*/ 0 w 3724869"/>
                <a:gd name="connsiteY1" fmla="*/ 3104045 h 3724869"/>
                <a:gd name="connsiteX2" fmla="*/ 0 w 3724869"/>
                <a:gd name="connsiteY2" fmla="*/ 620824 h 3724869"/>
                <a:gd name="connsiteX3" fmla="*/ 620824 w 3724869"/>
                <a:gd name="connsiteY3" fmla="*/ 0 h 3724869"/>
                <a:gd name="connsiteX4" fmla="*/ 3104045 w 3724869"/>
                <a:gd name="connsiteY4" fmla="*/ 1 h 3724869"/>
                <a:gd name="connsiteX5" fmla="*/ 3724869 w 3724869"/>
                <a:gd name="connsiteY5" fmla="*/ 620825 h 3724869"/>
                <a:gd name="connsiteX6" fmla="*/ 3724869 w 3724869"/>
                <a:gd name="connsiteY6" fmla="*/ 1830507 h 3724869"/>
                <a:gd name="connsiteX7" fmla="*/ 1830507 w 3724869"/>
                <a:gd name="connsiteY7" fmla="*/ 3724869 h 3724869"/>
                <a:gd name="connsiteX8" fmla="*/ 620824 w 3724869"/>
                <a:gd name="connsiteY8" fmla="*/ 3724869 h 3724869"/>
                <a:gd name="connsiteX9" fmla="*/ 181835 w 3724869"/>
                <a:gd name="connsiteY9" fmla="*/ 3543034 h 372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24869" h="3724869">
                  <a:moveTo>
                    <a:pt x="181835" y="3543034"/>
                  </a:moveTo>
                  <a:cubicBezTo>
                    <a:pt x="69488" y="3430687"/>
                    <a:pt x="0" y="3275481"/>
                    <a:pt x="0" y="3104045"/>
                  </a:cubicBezTo>
                  <a:lnTo>
                    <a:pt x="0" y="620824"/>
                  </a:lnTo>
                  <a:cubicBezTo>
                    <a:pt x="0" y="277953"/>
                    <a:pt x="277952" y="0"/>
                    <a:pt x="620824" y="0"/>
                  </a:cubicBezTo>
                  <a:lnTo>
                    <a:pt x="3104045" y="1"/>
                  </a:lnTo>
                  <a:cubicBezTo>
                    <a:pt x="3446917" y="1"/>
                    <a:pt x="3724869" y="277953"/>
                    <a:pt x="3724869" y="620825"/>
                  </a:cubicBezTo>
                  <a:lnTo>
                    <a:pt x="3724869" y="1830507"/>
                  </a:lnTo>
                  <a:lnTo>
                    <a:pt x="1830507" y="3724869"/>
                  </a:lnTo>
                  <a:lnTo>
                    <a:pt x="620824" y="3724869"/>
                  </a:lnTo>
                  <a:cubicBezTo>
                    <a:pt x="449388" y="3724869"/>
                    <a:pt x="294182" y="3655381"/>
                    <a:pt x="181835" y="3543034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5126" name="Picture 6" descr="AI Chatbot For E-Commerce | ORAI Robotics">
            <a:extLst>
              <a:ext uri="{FF2B5EF4-FFF2-40B4-BE49-F238E27FC236}">
                <a16:creationId xmlns="" xmlns:a16="http://schemas.microsoft.com/office/drawing/2014/main" id="{075E746F-45B5-E3C1-04BB-085D5B1A5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2378087"/>
            <a:ext cx="4826000" cy="35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797" y="1601003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Initial Investment Required</a:t>
            </a:r>
            <a:r>
              <a:rPr lang="en-US" sz="2000" b="1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₹</a:t>
            </a:r>
            <a:r>
              <a:rPr lang="en-US" sz="2000" dirty="0">
                <a:solidFill>
                  <a:schemeClr val="bg1"/>
                </a:solidFill>
                <a:latin typeface="Rockwell Condensed" panose="02060603050405020104" pitchFamily="18" charset="0"/>
              </a:rPr>
              <a:t>10-15 Lakhs for R&amp;D, production, and marketing</a:t>
            </a:r>
            <a:r>
              <a:rPr lang="en-US" sz="20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Revenue Projections: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  <a:latin typeface="Rockwell Condensed" panose="02060603050405020104" pitchFamily="18" charset="0"/>
              </a:rPr>
              <a:t>Year 1: ₹50 Lakhs (pilot phase)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  <a:latin typeface="Rockwell Condensed" panose="02060603050405020104" pitchFamily="18" charset="0"/>
              </a:rPr>
              <a:t>Year 2: ₹2 </a:t>
            </a:r>
            <a:r>
              <a:rPr lang="en-US" sz="2000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Crore</a:t>
            </a:r>
            <a:r>
              <a:rPr lang="en-US" sz="2000" dirty="0">
                <a:solidFill>
                  <a:schemeClr val="bg1"/>
                </a:solidFill>
                <a:latin typeface="Rockwell Condensed" panose="02060603050405020104" pitchFamily="18" charset="0"/>
              </a:rPr>
              <a:t> (expansion into industrial &amp; municipal sectors)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  <a:latin typeface="Rockwell Condensed" panose="02060603050405020104" pitchFamily="18" charset="0"/>
              </a:rPr>
              <a:t>Year 3+: ₹10 </a:t>
            </a:r>
            <a:r>
              <a:rPr lang="en-US" sz="2000" dirty="0" err="1">
                <a:solidFill>
                  <a:schemeClr val="bg1"/>
                </a:solidFill>
                <a:latin typeface="Rockwell Condensed" panose="02060603050405020104" pitchFamily="18" charset="0"/>
              </a:rPr>
              <a:t>Crore</a:t>
            </a:r>
            <a:r>
              <a:rPr lang="en-US" sz="2000" dirty="0">
                <a:solidFill>
                  <a:schemeClr val="bg1"/>
                </a:solidFill>
                <a:latin typeface="Rockwell Condensed" panose="02060603050405020104" pitchFamily="18" charset="0"/>
              </a:rPr>
              <a:t>+ (national &amp; international scaling</a:t>
            </a:r>
            <a:r>
              <a:rPr lang="en-US" sz="20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Funding Utilization: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  <a:latin typeface="Rockwell Condensed" panose="02060603050405020104" pitchFamily="18" charset="0"/>
              </a:rPr>
              <a:t>50% for manufacturing &amp; assembly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  <a:latin typeface="Rockwell Condensed" panose="02060603050405020104" pitchFamily="18" charset="0"/>
              </a:rPr>
              <a:t>30% for software development &amp; AI model improvements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  <a:latin typeface="Rockwell Condensed" panose="02060603050405020104" pitchFamily="18" charset="0"/>
              </a:rPr>
              <a:t>20% for marketing &amp; </a:t>
            </a:r>
            <a:r>
              <a:rPr lang="en-US" sz="2000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outreach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  <a:latin typeface="Rockwell Condensed" panose="02060603050405020104" pitchFamily="18" charset="0"/>
              </a:rPr>
              <a:t>Break-even Point: Expected within 2-3 years based on subscription and product sales.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1938" y="719363"/>
            <a:ext cx="7250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Financial Projections &amp; Investment Needs</a:t>
            </a:r>
          </a:p>
        </p:txBody>
      </p:sp>
    </p:spTree>
    <p:extLst>
      <p:ext uri="{BB962C8B-B14F-4D97-AF65-F5344CB8AC3E}">
        <p14:creationId xmlns:p14="http://schemas.microsoft.com/office/powerpoint/2010/main" val="58503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26DC"/>
      </a:accent1>
      <a:accent2>
        <a:srgbClr val="5826DD"/>
      </a:accent2>
      <a:accent3>
        <a:srgbClr val="7326DE"/>
      </a:accent3>
      <a:accent4>
        <a:srgbClr val="8827E0"/>
      </a:accent4>
      <a:accent5>
        <a:srgbClr val="8827E0"/>
      </a:accent5>
      <a:accent6>
        <a:srgbClr val="A027E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</TotalTime>
  <Words>1408</Words>
  <Application>Microsoft Office PowerPoint</Application>
  <PresentationFormat>Widescreen</PresentationFormat>
  <Paragraphs>196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Agency FB</vt:lpstr>
      <vt:lpstr>Algerian</vt:lpstr>
      <vt:lpstr>Arial</vt:lpstr>
      <vt:lpstr>Berlin Sans FB Demi</vt:lpstr>
      <vt:lpstr>Calibri</vt:lpstr>
      <vt:lpstr>Calibri Light</vt:lpstr>
      <vt:lpstr>Montserrat</vt:lpstr>
      <vt:lpstr>Rockwell Condensed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Microsoft account</cp:lastModifiedBy>
  <cp:revision>188</cp:revision>
  <dcterms:created xsi:type="dcterms:W3CDTF">2023-06-27T03:48:36Z</dcterms:created>
  <dcterms:modified xsi:type="dcterms:W3CDTF">2025-03-21T12:12:20Z</dcterms:modified>
</cp:coreProperties>
</file>